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16" r:id="rId1"/>
    <p:sldMasterId id="2147484198" r:id="rId2"/>
    <p:sldMasterId id="2147484334" r:id="rId3"/>
  </p:sldMasterIdLst>
  <p:sldIdLst>
    <p:sldId id="296" r:id="rId4"/>
    <p:sldId id="324" r:id="rId5"/>
    <p:sldId id="320" r:id="rId6"/>
    <p:sldId id="321" r:id="rId7"/>
    <p:sldId id="322" r:id="rId8"/>
    <p:sldId id="323" r:id="rId9"/>
    <p:sldId id="325" r:id="rId10"/>
    <p:sldId id="326" r:id="rId11"/>
    <p:sldId id="327" r:id="rId12"/>
    <p:sldId id="298" r:id="rId13"/>
    <p:sldId id="299" r:id="rId14"/>
    <p:sldId id="300" r:id="rId15"/>
    <p:sldId id="301" r:id="rId16"/>
    <p:sldId id="30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00"/>
    <a:srgbClr val="00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نمط فاتح 1 - تميي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632" autoAdjust="0"/>
    <p:restoredTop sz="94660"/>
  </p:normalViewPr>
  <p:slideViewPr>
    <p:cSldViewPr>
      <p:cViewPr>
        <p:scale>
          <a:sx n="76" d="100"/>
          <a:sy n="76" d="100"/>
        </p:scale>
        <p:origin x="-1206" y="2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211768101"/>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a:p>
        </p:txBody>
      </p:sp>
      <p:sp>
        <p:nvSpPr>
          <p:cNvPr id="3" name="Vertical Text Placeholder 2"/>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085339096"/>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ar-SA"/>
              <a:t>انقر لتحرير نمط عنوان الشكل الرئيسي</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787654217"/>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2526619365"/>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2341053007"/>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113947572"/>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55B361E1-DD28-4F6B-AFB6-9C0C8BE31725}" type="datetimeFigureOut">
              <a:rPr lang="ar-EG" smtClean="0"/>
              <a:t>26/05/1442</a:t>
            </a:fld>
            <a:endParaRPr lang="ar-EG"/>
          </a:p>
        </p:txBody>
      </p:sp>
      <p:sp>
        <p:nvSpPr>
          <p:cNvPr id="6" name="Footer Placeholder 5"/>
          <p:cNvSpPr>
            <a:spLocks noGrp="1"/>
          </p:cNvSpPr>
          <p:nvPr>
            <p:ph type="ftr" sz="quarter" idx="11"/>
          </p:nvPr>
        </p:nvSpPr>
        <p:spPr/>
        <p:txBody>
          <a:bodyPr/>
          <a:lstStyle/>
          <a:p>
            <a:endParaRPr lang="ar-EG"/>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759115565"/>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55B361E1-DD28-4F6B-AFB6-9C0C8BE31725}" type="datetimeFigureOut">
              <a:rPr lang="ar-EG" smtClean="0"/>
              <a:t>26/05/1442</a:t>
            </a:fld>
            <a:endParaRPr lang="ar-EG"/>
          </a:p>
        </p:txBody>
      </p:sp>
      <p:sp>
        <p:nvSpPr>
          <p:cNvPr id="8" name="Footer Placeholder 7"/>
          <p:cNvSpPr>
            <a:spLocks noGrp="1"/>
          </p:cNvSpPr>
          <p:nvPr>
            <p:ph type="ftr" sz="quarter" idx="11"/>
          </p:nvPr>
        </p:nvSpPr>
        <p:spPr/>
        <p:txBody>
          <a:bodyPr/>
          <a:lstStyle/>
          <a:p>
            <a:endParaRPr lang="ar-EG"/>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1124346312"/>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55B361E1-DD28-4F6B-AFB6-9C0C8BE31725}" type="datetimeFigureOut">
              <a:rPr lang="ar-EG" smtClean="0"/>
              <a:t>26/05/1442</a:t>
            </a:fld>
            <a:endParaRPr lang="ar-EG"/>
          </a:p>
        </p:txBody>
      </p:sp>
      <p:sp>
        <p:nvSpPr>
          <p:cNvPr id="4" name="Footer Placeholder 3"/>
          <p:cNvSpPr>
            <a:spLocks noGrp="1"/>
          </p:cNvSpPr>
          <p:nvPr>
            <p:ph type="ftr" sz="quarter" idx="11"/>
          </p:nvPr>
        </p:nvSpPr>
        <p:spPr/>
        <p:txBody>
          <a:bodyPr/>
          <a:lstStyle/>
          <a:p>
            <a:endParaRPr lang="ar-EG"/>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520640847"/>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B361E1-DD28-4F6B-AFB6-9C0C8BE31725}" type="datetimeFigureOut">
              <a:rPr lang="ar-EG" smtClean="0"/>
              <a:t>26/05/1442</a:t>
            </a:fld>
            <a:endParaRPr lang="ar-EG"/>
          </a:p>
        </p:txBody>
      </p:sp>
      <p:sp>
        <p:nvSpPr>
          <p:cNvPr id="3" name="Footer Placeholder 2"/>
          <p:cNvSpPr>
            <a:spLocks noGrp="1"/>
          </p:cNvSpPr>
          <p:nvPr>
            <p:ph type="ftr" sz="quarter" idx="11"/>
          </p:nvPr>
        </p:nvSpPr>
        <p:spPr/>
        <p:txBody>
          <a:bodyPr/>
          <a:lstStyle/>
          <a:p>
            <a:endParaRPr lang="ar-EG"/>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882834887"/>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55B361E1-DD28-4F6B-AFB6-9C0C8BE31725}" type="datetimeFigureOut">
              <a:rPr lang="ar-EG" smtClean="0"/>
              <a:t>26/05/1442</a:t>
            </a:fld>
            <a:endParaRPr lang="ar-EG"/>
          </a:p>
        </p:txBody>
      </p:sp>
      <p:sp>
        <p:nvSpPr>
          <p:cNvPr id="6" name="Footer Placeholder 5"/>
          <p:cNvSpPr>
            <a:spLocks noGrp="1"/>
          </p:cNvSpPr>
          <p:nvPr>
            <p:ph type="ftr" sz="quarter" idx="11"/>
          </p:nvPr>
        </p:nvSpPr>
        <p:spPr/>
        <p:txBody>
          <a:bodyPr/>
          <a:lstStyle/>
          <a:p>
            <a:endParaRPr lang="ar-EG"/>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551455189"/>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4124485065"/>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55B361E1-DD28-4F6B-AFB6-9C0C8BE31725}" type="datetimeFigureOut">
              <a:rPr lang="ar-EG" smtClean="0"/>
              <a:t>26/05/1442</a:t>
            </a:fld>
            <a:endParaRPr lang="ar-EG"/>
          </a:p>
        </p:txBody>
      </p:sp>
      <p:sp>
        <p:nvSpPr>
          <p:cNvPr id="6" name="Footer Placeholder 5"/>
          <p:cNvSpPr>
            <a:spLocks noGrp="1"/>
          </p:cNvSpPr>
          <p:nvPr>
            <p:ph type="ftr" sz="quarter" idx="11"/>
          </p:nvPr>
        </p:nvSpPr>
        <p:spPr/>
        <p:txBody>
          <a:bodyPr/>
          <a:lstStyle/>
          <a:p>
            <a:endParaRPr lang="ar-EG"/>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568910896"/>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2097536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059FDBA9-3064-4793-8917-556E343ABF64}" type="slidenum">
              <a:rPr lang="ar-EG" smtClean="0"/>
              <a:t>‹#›</a:t>
            </a:fld>
            <a:endParaRPr lang="ar-EG"/>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753492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55B361E1-DD28-4F6B-AFB6-9C0C8BE31725}" type="datetimeFigureOut">
              <a:rPr lang="ar-EG" smtClean="0"/>
              <a:t>26/05/1442</a:t>
            </a:fld>
            <a:endParaRPr lang="ar-EG"/>
          </a:p>
        </p:txBody>
      </p:sp>
      <p:sp>
        <p:nvSpPr>
          <p:cNvPr id="6" name="Footer Placeholder 5"/>
          <p:cNvSpPr>
            <a:spLocks noGrp="1"/>
          </p:cNvSpPr>
          <p:nvPr>
            <p:ph type="ftr" sz="quarter" idx="11"/>
          </p:nvPr>
        </p:nvSpPr>
        <p:spPr/>
        <p:txBody>
          <a:bodyPr/>
          <a:lstStyle/>
          <a:p>
            <a:endParaRPr lang="ar-EG"/>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249811888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55B361E1-DD28-4F6B-AFB6-9C0C8BE31725}" type="datetimeFigureOut">
              <a:rPr lang="ar-EG" smtClean="0"/>
              <a:t>26/05/1442</a:t>
            </a:fld>
            <a:endParaRPr lang="ar-EG"/>
          </a:p>
        </p:txBody>
      </p:sp>
      <p:sp>
        <p:nvSpPr>
          <p:cNvPr id="6" name="Footer Placeholder 5"/>
          <p:cNvSpPr>
            <a:spLocks noGrp="1"/>
          </p:cNvSpPr>
          <p:nvPr>
            <p:ph type="ftr" sz="quarter" idx="11"/>
          </p:nvPr>
        </p:nvSpPr>
        <p:spPr/>
        <p:txBody>
          <a:bodyPr/>
          <a:lstStyle/>
          <a:p>
            <a:endParaRPr lang="ar-EG"/>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59FDBA9-3064-4793-8917-556E343ABF64}" type="slidenum">
              <a:rPr lang="ar-EG" smtClean="0"/>
              <a:t>‹#›</a:t>
            </a:fld>
            <a:endParaRPr lang="ar-EG"/>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644456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55B361E1-DD28-4F6B-AFB6-9C0C8BE31725}" type="datetimeFigureOut">
              <a:rPr lang="ar-EG" smtClean="0"/>
              <a:t>26/05/1442</a:t>
            </a:fld>
            <a:endParaRPr lang="ar-EG"/>
          </a:p>
        </p:txBody>
      </p:sp>
      <p:sp>
        <p:nvSpPr>
          <p:cNvPr id="6" name="Footer Placeholder 5"/>
          <p:cNvSpPr>
            <a:spLocks noGrp="1"/>
          </p:cNvSpPr>
          <p:nvPr>
            <p:ph type="ftr" sz="quarter" idx="11"/>
          </p:nvPr>
        </p:nvSpPr>
        <p:spPr/>
        <p:txBody>
          <a:bodyPr/>
          <a:lstStyle/>
          <a:p>
            <a:endParaRPr lang="ar-EG"/>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418636951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932979021"/>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223241511"/>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pic>
        <p:nvPicPr>
          <p:cNvPr id="11" name="Picture 10" descr="Celestia-R1---OverlayTitle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97750" cy="6858000"/>
          </a:xfrm>
          <a:prstGeom prst="rect">
            <a:avLst/>
          </a:prstGeom>
        </p:spPr>
      </p:pic>
      <p:sp>
        <p:nvSpPr>
          <p:cNvPr id="2" name="Title 1"/>
          <p:cNvSpPr>
            <a:spLocks noGrp="1"/>
          </p:cNvSpPr>
          <p:nvPr>
            <p:ph type="ctrTitle"/>
          </p:nvPr>
        </p:nvSpPr>
        <p:spPr>
          <a:xfrm>
            <a:off x="2743973" y="1964267"/>
            <a:ext cx="5714228" cy="2421464"/>
          </a:xfrm>
        </p:spPr>
        <p:txBody>
          <a:bodyPr anchor="b">
            <a:normAutofit/>
          </a:bodyPr>
          <a:lstStyle>
            <a:lvl1pPr algn="r">
              <a:defRPr sz="4400">
                <a:effectLst/>
              </a:defRPr>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743973" y="4385733"/>
            <a:ext cx="5714228"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a:xfrm>
            <a:off x="6752311" y="5870576"/>
            <a:ext cx="1212173" cy="377825"/>
          </a:xfrm>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a:xfrm>
            <a:off x="2743973" y="5870576"/>
            <a:ext cx="3932137" cy="377825"/>
          </a:xfrm>
        </p:spPr>
        <p:txBody>
          <a:bodyPr/>
          <a:lstStyle/>
          <a:p>
            <a:endParaRPr lang="ar-EG"/>
          </a:p>
        </p:txBody>
      </p:sp>
      <p:sp>
        <p:nvSpPr>
          <p:cNvPr id="6" name="Slide Number Placeholder 5"/>
          <p:cNvSpPr>
            <a:spLocks noGrp="1"/>
          </p:cNvSpPr>
          <p:nvPr>
            <p:ph type="sldNum" sz="quarter" idx="12"/>
          </p:nvPr>
        </p:nvSpPr>
        <p:spPr>
          <a:xfrm>
            <a:off x="8040685" y="5870576"/>
            <a:ext cx="417516" cy="377825"/>
          </a:xfrm>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410546385"/>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2800"/>
            </a:lvl1pPr>
          </a:lstStyle>
          <a:p>
            <a:r>
              <a:rPr lang="ar-SA"/>
              <a:t>انقر لتحرير نمط عنوان الشكل الرئيسي</a:t>
            </a:r>
            <a:endParaRPr lang="en-US" dirty="0"/>
          </a:p>
        </p:txBody>
      </p:sp>
      <p:sp>
        <p:nvSpPr>
          <p:cNvPr id="3" name="Content Placeholder 2"/>
          <p:cNvSpPr>
            <a:spLocks noGrp="1"/>
          </p:cNvSpPr>
          <p:nvPr>
            <p:ph idx="1"/>
          </p:nvPr>
        </p:nvSpPr>
        <p:spPr/>
        <p:txBody>
          <a:bodyPr anchor="ct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374542725"/>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512816259"/>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2" y="3308581"/>
            <a:ext cx="7772400" cy="1468800"/>
          </a:xfrm>
        </p:spPr>
        <p:txBody>
          <a:bodyPr anchor="b">
            <a:normAutofit/>
          </a:bodyPr>
          <a:lstStyle>
            <a:lvl1pPr algn="l">
              <a:defRPr sz="3200" b="0" cap="all"/>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457201" y="4777381"/>
            <a:ext cx="7772400" cy="860400"/>
          </a:xfrm>
        </p:spPr>
        <p:txBody>
          <a:bodyPr anchor="t">
            <a:normAutofit/>
          </a:bodyPr>
          <a:lstStyle>
            <a:lvl1pPr marL="0" indent="0" algn="l">
              <a:buNone/>
              <a:defRPr sz="18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1736123096"/>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457201" y="2142068"/>
            <a:ext cx="3813048" cy="3649134"/>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4416553" y="2142068"/>
            <a:ext cx="3813048" cy="3649133"/>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55B361E1-DD28-4F6B-AFB6-9C0C8BE31725}" type="datetimeFigureOut">
              <a:rPr lang="ar-EG" smtClean="0"/>
              <a:t>26/05/1442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4181048753"/>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3200"/>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743480" y="2218267"/>
            <a:ext cx="354060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457200" y="2870201"/>
            <a:ext cx="3813048" cy="2920998"/>
          </a:xfrm>
        </p:spPr>
        <p:txBody>
          <a:bodyPr anchor="t">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4711120" y="2218267"/>
            <a:ext cx="35184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4416552" y="2870201"/>
            <a:ext cx="3813048" cy="2920998"/>
          </a:xfrm>
        </p:spPr>
        <p:txBody>
          <a:bodyPr anchor="t">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55B361E1-DD28-4F6B-AFB6-9C0C8BE31725}" type="datetimeFigureOut">
              <a:rPr lang="ar-EG" smtClean="0"/>
              <a:t>26/05/1442</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2763522519"/>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pic>
        <p:nvPicPr>
          <p:cNvPr id="6" name="Picture 5"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609601"/>
            <a:ext cx="7772400" cy="1456267"/>
          </a:xfrm>
        </p:spPr>
        <p:txBody>
          <a:bodyPr>
            <a:normAutofit/>
          </a:bodyPr>
          <a:lstStyle>
            <a:lvl1pPr>
              <a:defRPr sz="3200"/>
            </a:lvl1p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55B361E1-DD28-4F6B-AFB6-9C0C8BE31725}" type="datetimeFigureOut">
              <a:rPr lang="ar-EG" smtClean="0"/>
              <a:t>26/05/1442</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099078780"/>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pic>
        <p:nvPicPr>
          <p:cNvPr id="5" name="Picture 4"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Date Placeholder 1"/>
          <p:cNvSpPr>
            <a:spLocks noGrp="1"/>
          </p:cNvSpPr>
          <p:nvPr>
            <p:ph type="dt" sz="half" idx="10"/>
          </p:nvPr>
        </p:nvSpPr>
        <p:spPr/>
        <p:txBody>
          <a:bodyPr/>
          <a:lstStyle/>
          <a:p>
            <a:fld id="{55B361E1-DD28-4F6B-AFB6-9C0C8BE31725}" type="datetimeFigureOut">
              <a:rPr lang="ar-EG" smtClean="0"/>
              <a:t>26/05/1442</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2762705657"/>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pic>
        <p:nvPicPr>
          <p:cNvPr id="12" name="Picture 11"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1718" y="1557868"/>
            <a:ext cx="2862910" cy="1439332"/>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3606144" y="609601"/>
            <a:ext cx="4627975" cy="5181600"/>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461718" y="2997200"/>
            <a:ext cx="2862910" cy="184573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55B361E1-DD28-4F6B-AFB6-9C0C8BE31725}" type="datetimeFigureOut">
              <a:rPr lang="ar-EG" smtClean="0"/>
              <a:t>26/05/1442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1426936471"/>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pic>
        <p:nvPicPr>
          <p:cNvPr id="11" name="Picture 10"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2128" y="1735672"/>
            <a:ext cx="4097204" cy="1371600"/>
          </a:xfrm>
        </p:spPr>
        <p:txBody>
          <a:bodyPr anchor="b">
            <a:normAutofit/>
          </a:bodyPr>
          <a:lstStyle>
            <a:lvl1pPr algn="l">
              <a:defRPr sz="2400" b="0"/>
            </a:lvl1pPr>
          </a:lstStyle>
          <a:p>
            <a:r>
              <a:rPr lang="ar-SA"/>
              <a:t>انقر لتحرير نمط عنوان الشكل الرئيسي</a:t>
            </a:r>
            <a:endParaRPr lang="en-US" dirty="0"/>
          </a:p>
        </p:txBody>
      </p:sp>
      <p:sp>
        <p:nvSpPr>
          <p:cNvPr id="14" name="Picture Placeholder 2"/>
          <p:cNvSpPr>
            <a:spLocks noGrp="1" noChangeAspect="1"/>
          </p:cNvSpPr>
          <p:nvPr>
            <p:ph type="pic" idx="1"/>
          </p:nvPr>
        </p:nvSpPr>
        <p:spPr>
          <a:xfrm>
            <a:off x="5029200" y="914400"/>
            <a:ext cx="3200400"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dirty="0"/>
            </a:lvl1pPr>
          </a:lstStyle>
          <a:p>
            <a:pPr marL="0" lvl="0" indent="0" algn="ctr">
              <a:buNone/>
            </a:pPr>
            <a:r>
              <a:rPr lang="ar-SA"/>
              <a:t>انقر فوق الأيقونة لإضافة صورة</a:t>
            </a:r>
            <a:endParaRPr lang="en-US" dirty="0"/>
          </a:p>
        </p:txBody>
      </p:sp>
      <p:sp>
        <p:nvSpPr>
          <p:cNvPr id="4" name="Text Placeholder 3"/>
          <p:cNvSpPr>
            <a:spLocks noGrp="1"/>
          </p:cNvSpPr>
          <p:nvPr>
            <p:ph type="body" sz="half" idx="2"/>
          </p:nvPr>
        </p:nvSpPr>
        <p:spPr>
          <a:xfrm>
            <a:off x="462128" y="3107272"/>
            <a:ext cx="4097204"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55B361E1-DD28-4F6B-AFB6-9C0C8BE31725}" type="datetimeFigureOut">
              <a:rPr lang="ar-EG" smtClean="0"/>
              <a:t>26/05/1442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1323999378"/>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4732865"/>
            <a:ext cx="7772400" cy="566738"/>
          </a:xfrm>
        </p:spPr>
        <p:txBody>
          <a:bodyPr anchor="b">
            <a:normAutofit/>
          </a:bodyPr>
          <a:lstStyle>
            <a:lvl1pPr algn="l">
              <a:defRPr sz="20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914401" y="932112"/>
            <a:ext cx="6858000"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a:lvl1pPr>
          </a:lstStyle>
          <a:p>
            <a:pPr marL="0" lvl="0" indent="0" algn="ctr">
              <a:buNone/>
            </a:pPr>
            <a:r>
              <a:rPr lang="ar-SA"/>
              <a:t>انقر فوق الأيقونة لإضافة صورة</a:t>
            </a:r>
            <a:endParaRPr lang="en-US" dirty="0"/>
          </a:p>
        </p:txBody>
      </p:sp>
      <p:sp>
        <p:nvSpPr>
          <p:cNvPr id="4" name="Text Placeholder 3"/>
          <p:cNvSpPr>
            <a:spLocks noGrp="1"/>
          </p:cNvSpPr>
          <p:nvPr>
            <p:ph type="body" sz="half" idx="2"/>
          </p:nvPr>
        </p:nvSpPr>
        <p:spPr>
          <a:xfrm>
            <a:off x="457201" y="5299603"/>
            <a:ext cx="7772400" cy="49371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55B361E1-DD28-4F6B-AFB6-9C0C8BE31725}" type="datetimeFigureOut">
              <a:rPr lang="ar-EG" smtClean="0"/>
              <a:t>26/05/1442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86002019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3" y="609602"/>
            <a:ext cx="7772399" cy="3124199"/>
          </a:xfrm>
        </p:spPr>
        <p:txBody>
          <a:bodyPr anchor="ctr">
            <a:normAutofit/>
          </a:bodyPr>
          <a:lstStyle>
            <a:lvl1pPr algn="l">
              <a:defRPr sz="32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457202" y="4343400"/>
            <a:ext cx="7772399"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8573113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pic>
        <p:nvPicPr>
          <p:cNvPr id="17" name="Picture 1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4" name="TextBox 13"/>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ar-SA"/>
              <a:t>انقر لتحرير نمط عنوان الشكل الرئيسي</a:t>
            </a:r>
            <a:endParaRPr lang="en-US" dirty="0"/>
          </a:p>
        </p:txBody>
      </p:sp>
      <p:sp>
        <p:nvSpPr>
          <p:cNvPr id="13" name="Text Placeholder 9"/>
          <p:cNvSpPr>
            <a:spLocks noGrp="1"/>
          </p:cNvSpPr>
          <p:nvPr>
            <p:ph type="body" sz="quarter" idx="13"/>
          </p:nvPr>
        </p:nvSpPr>
        <p:spPr>
          <a:xfrm>
            <a:off x="988671" y="3352800"/>
            <a:ext cx="6876133" cy="381000"/>
          </a:xfrm>
        </p:spPr>
        <p:txBody>
          <a:bodyPr anchor="ctr">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462266" y="4343400"/>
            <a:ext cx="7772400"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4144914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55B361E1-DD28-4F6B-AFB6-9C0C8BE31725}" type="datetimeFigureOut">
              <a:rPr lang="ar-EG" smtClean="0"/>
              <a:t>26/05/1442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431026613"/>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3291648"/>
            <a:ext cx="7772401" cy="1468800"/>
          </a:xfrm>
        </p:spPr>
        <p:txBody>
          <a:bodyPr anchor="b">
            <a:normAutofit/>
          </a:bodyPr>
          <a:lstStyle>
            <a:lvl1pPr algn="l">
              <a:defRPr sz="28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457200" y="4760448"/>
            <a:ext cx="7772402"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22809974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4" name="TextBox 13"/>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ar-SA"/>
              <a:t>انقر لتحرير نمط عنوان الشكل الرئيسي</a:t>
            </a:r>
            <a:endParaRPr lang="en-US" dirty="0"/>
          </a:p>
        </p:txBody>
      </p:sp>
      <p:sp>
        <p:nvSpPr>
          <p:cNvPr id="10" name="Text Placeholder 9"/>
          <p:cNvSpPr>
            <a:spLocks noGrp="1"/>
          </p:cNvSpPr>
          <p:nvPr>
            <p:ph type="body" sz="quarter" idx="13"/>
          </p:nvPr>
        </p:nvSpPr>
        <p:spPr>
          <a:xfrm>
            <a:off x="457200" y="3886200"/>
            <a:ext cx="7772401" cy="8890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ar-SA"/>
              <a:t>انقر لتحرير أنماط نص الشكل الرئيسي</a:t>
            </a:r>
          </a:p>
        </p:txBody>
      </p:sp>
      <p:sp>
        <p:nvSpPr>
          <p:cNvPr id="3" name="Text Placeholder 2"/>
          <p:cNvSpPr>
            <a:spLocks noGrp="1"/>
          </p:cNvSpPr>
          <p:nvPr>
            <p:ph type="body" idx="1"/>
          </p:nvPr>
        </p:nvSpPr>
        <p:spPr>
          <a:xfrm>
            <a:off x="457200" y="4775200"/>
            <a:ext cx="7772401" cy="10160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07462570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4440" y="609602"/>
            <a:ext cx="7772401" cy="2743199"/>
          </a:xfrm>
        </p:spPr>
        <p:txBody>
          <a:bodyPr vert="horz" lIns="91440" tIns="45720" rIns="91440" bIns="45720" rtlCol="0" anchor="ctr">
            <a:normAutofit/>
          </a:bodyPr>
          <a:lstStyle>
            <a:lvl1pPr>
              <a:defRPr lang="en-US" sz="2800" b="0" dirty="0"/>
            </a:lvl1pPr>
          </a:lstStyle>
          <a:p>
            <a:pPr marL="0" lvl="0"/>
            <a:r>
              <a:rPr lang="ar-SA"/>
              <a:t>انقر لتحرير نمط عنوان الشكل الرئيسي</a:t>
            </a:r>
            <a:endParaRPr lang="en-US" dirty="0"/>
          </a:p>
        </p:txBody>
      </p:sp>
      <p:sp>
        <p:nvSpPr>
          <p:cNvPr id="10" name="Text Placeholder 9"/>
          <p:cNvSpPr>
            <a:spLocks noGrp="1"/>
          </p:cNvSpPr>
          <p:nvPr>
            <p:ph type="body" sz="quarter" idx="13"/>
          </p:nvPr>
        </p:nvSpPr>
        <p:spPr>
          <a:xfrm>
            <a:off x="464440" y="3505200"/>
            <a:ext cx="7772401" cy="8382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ar-SA"/>
              <a:t>انقر لتحرير أنماط نص الشكل الرئيسي</a:t>
            </a:r>
          </a:p>
        </p:txBody>
      </p:sp>
      <p:sp>
        <p:nvSpPr>
          <p:cNvPr id="3" name="Text Placeholder 2"/>
          <p:cNvSpPr>
            <a:spLocks noGrp="1"/>
          </p:cNvSpPr>
          <p:nvPr>
            <p:ph type="body" idx="1"/>
          </p:nvPr>
        </p:nvSpPr>
        <p:spPr>
          <a:xfrm>
            <a:off x="464439" y="4343400"/>
            <a:ext cx="7772401" cy="14478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0705632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8" name="Title 1"/>
          <p:cNvSpPr>
            <a:spLocks noGrp="1"/>
          </p:cNvSpPr>
          <p:nvPr>
            <p:ph type="title"/>
          </p:nvPr>
        </p:nvSpPr>
        <p:spPr>
          <a:xfrm>
            <a:off x="457200" y="609601"/>
            <a:ext cx="7772400" cy="1456267"/>
          </a:xfrm>
        </p:spPr>
        <p:txBody>
          <a:bodyPr>
            <a:normAutofit/>
          </a:bodyPr>
          <a:lstStyle>
            <a:lvl1pPr>
              <a:defRPr sz="2800"/>
            </a:lvl1p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2925887045"/>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Vertical Title 1"/>
          <p:cNvSpPr>
            <a:spLocks noGrp="1"/>
          </p:cNvSpPr>
          <p:nvPr>
            <p:ph type="title" orient="vert"/>
          </p:nvPr>
        </p:nvSpPr>
        <p:spPr>
          <a:xfrm>
            <a:off x="6552978" y="609600"/>
            <a:ext cx="1676621" cy="5181601"/>
          </a:xfrm>
        </p:spPr>
        <p:txBody>
          <a:bodyPr vert="eaVert">
            <a:normAutofit/>
          </a:bodyPr>
          <a:lstStyle>
            <a:lvl1pPr>
              <a:defRPr sz="2800"/>
            </a:lvl1p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457200" y="609600"/>
            <a:ext cx="5990184" cy="5181600"/>
          </a:xfrm>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55B361E1-DD28-4F6B-AFB6-9C0C8BE31725}" type="datetimeFigureOut">
              <a:rPr lang="ar-EG" smtClean="0"/>
              <a:t>26/05/1442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985160167"/>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مقارنة">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ar-SA"/>
              <a:t>انقر لتحرير أنماط نص الشكل الرئيسي</a:t>
            </a:r>
          </a:p>
        </p:txBody>
      </p:sp>
      <p:sp>
        <p:nvSpPr>
          <p:cNvPr id="4" name="Content Placeholder 3"/>
          <p:cNvSpPr>
            <a:spLocks noGrp="1"/>
          </p:cNvSpPr>
          <p:nvPr>
            <p:ph sz="half" idx="2"/>
          </p:nvPr>
        </p:nvSpPr>
        <p:spPr>
          <a:xfrm>
            <a:off x="633845" y="2507551"/>
            <a:ext cx="3867150" cy="3680525"/>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4629150" y="2507551"/>
            <a:ext cx="3886201" cy="3680525"/>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Date Placeholder 6"/>
          <p:cNvSpPr>
            <a:spLocks noGrp="1"/>
          </p:cNvSpPr>
          <p:nvPr>
            <p:ph type="dt" sz="half" idx="10"/>
          </p:nvPr>
        </p:nvSpPr>
        <p:spPr/>
        <p:txBody>
          <a:bodyPr/>
          <a:lstStyle/>
          <a:p>
            <a:fld id="{55B361E1-DD28-4F6B-AFB6-9C0C8BE31725}" type="datetimeFigureOut">
              <a:rPr lang="ar-EG" smtClean="0"/>
              <a:t>26/05/1442</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059FDBA9-3064-4793-8917-556E343ABF64}" type="slidenum">
              <a:rPr lang="ar-EG" smtClean="0"/>
              <a:t>‹#›</a:t>
            </a:fld>
            <a:endParaRPr lang="ar-EG"/>
          </a:p>
        </p:txBody>
      </p:sp>
      <p:sp>
        <p:nvSpPr>
          <p:cNvPr id="10" name="Title 9"/>
          <p:cNvSpPr>
            <a:spLocks noGrp="1"/>
          </p:cNvSpPr>
          <p:nvPr>
            <p:ph type="title"/>
          </p:nvPr>
        </p:nvSpPr>
        <p:spPr/>
        <p:txBody>
          <a:bodyPr/>
          <a:lstStyle/>
          <a:p>
            <a:r>
              <a:rPr lang="ar-SA"/>
              <a:t>انقر لتحرير نمط عنوان الشكل الرئيسي</a:t>
            </a:r>
            <a:endParaRPr lang="en-US" dirty="0"/>
          </a:p>
        </p:txBody>
      </p:sp>
    </p:spTree>
    <p:extLst>
      <p:ext uri="{BB962C8B-B14F-4D97-AF65-F5344CB8AC3E}">
        <p14:creationId xmlns:p14="http://schemas.microsoft.com/office/powerpoint/2010/main" val="398802058"/>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عنوان فقط">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5B361E1-DD28-4F6B-AFB6-9C0C8BE31725}" type="datetimeFigureOut">
              <a:rPr lang="ar-EG" smtClean="0"/>
              <a:t>26/05/1442</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059FDBA9-3064-4793-8917-556E343ABF64}" type="slidenum">
              <a:rPr lang="ar-EG" smtClean="0"/>
              <a:t>‹#›</a:t>
            </a:fld>
            <a:endParaRPr lang="ar-EG"/>
          </a:p>
        </p:txBody>
      </p:sp>
      <p:sp>
        <p:nvSpPr>
          <p:cNvPr id="6" name="Title 5"/>
          <p:cNvSpPr>
            <a:spLocks noGrp="1"/>
          </p:cNvSpPr>
          <p:nvPr>
            <p:ph type="title"/>
          </p:nvPr>
        </p:nvSpPr>
        <p:spPr/>
        <p:txBody>
          <a:bodyPr/>
          <a:lstStyle/>
          <a:p>
            <a:r>
              <a:rPr lang="ar-SA"/>
              <a:t>انقر لتحرير نمط عنوان الشكل الرئيسي</a:t>
            </a:r>
            <a:endParaRPr lang="en-US"/>
          </a:p>
        </p:txBody>
      </p:sp>
    </p:spTree>
    <p:extLst>
      <p:ext uri="{BB962C8B-B14F-4D97-AF65-F5344CB8AC3E}">
        <p14:creationId xmlns:p14="http://schemas.microsoft.com/office/powerpoint/2010/main" val="3158503477"/>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B361E1-DD28-4F6B-AFB6-9C0C8BE31725}" type="datetimeFigureOut">
              <a:rPr lang="ar-EG" smtClean="0"/>
              <a:t>26/05/1442</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1914109984"/>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55B361E1-DD28-4F6B-AFB6-9C0C8BE31725}" type="datetimeFigureOut">
              <a:rPr lang="ar-EG" smtClean="0"/>
              <a:t>26/05/1442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35795770"/>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ar-SA"/>
              <a:t>انقر لتحرير نمط عنوان الشكل الرئيسي</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55B361E1-DD28-4F6B-AFB6-9C0C8BE31725}" type="datetimeFigureOut">
              <a:rPr lang="ar-EG" smtClean="0"/>
              <a:t>26/05/1442</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059FDBA9-3064-4793-8917-556E343ABF64}" type="slidenum">
              <a:rPr lang="ar-EG" smtClean="0"/>
              <a:t>‹#›</a:t>
            </a:fld>
            <a:endParaRPr lang="ar-EG"/>
          </a:p>
        </p:txBody>
      </p:sp>
    </p:spTree>
    <p:extLst>
      <p:ext uri="{BB962C8B-B14F-4D97-AF65-F5344CB8AC3E}">
        <p14:creationId xmlns:p14="http://schemas.microsoft.com/office/powerpoint/2010/main" val="2458282772"/>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18" Type="http://schemas.openxmlformats.org/officeDocument/2006/relationships/theme" Target="../theme/theme3.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17" Type="http://schemas.openxmlformats.org/officeDocument/2006/relationships/slideLayout" Target="../slideLayouts/slideLayout44.xml"/><Relationship Id="rId2" Type="http://schemas.openxmlformats.org/officeDocument/2006/relationships/slideLayout" Target="../slideLayouts/slideLayout29.xml"/><Relationship Id="rId16" Type="http://schemas.openxmlformats.org/officeDocument/2006/relationships/slideLayout" Target="../slideLayouts/slideLayout43.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5" Type="http://schemas.openxmlformats.org/officeDocument/2006/relationships/slideLayout" Target="../slideLayouts/slideLayout4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55B361E1-DD28-4F6B-AFB6-9C0C8BE31725}" type="datetimeFigureOut">
              <a:rPr lang="ar-EG" smtClean="0"/>
              <a:t>26/05/1442</a:t>
            </a:fld>
            <a:endParaRPr lang="ar-EG"/>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lang="ar-EG"/>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059FDBA9-3064-4793-8917-556E343ABF64}" type="slidenum">
              <a:rPr lang="ar-EG" smtClean="0"/>
              <a:t>‹#›</a:t>
            </a:fld>
            <a:endParaRPr lang="ar-EG"/>
          </a:p>
        </p:txBody>
      </p:sp>
    </p:spTree>
    <p:extLst>
      <p:ext uri="{BB962C8B-B14F-4D97-AF65-F5344CB8AC3E}">
        <p14:creationId xmlns:p14="http://schemas.microsoft.com/office/powerpoint/2010/main" val="1962073170"/>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a:solidFill>
            <a:schemeClr val="accent1">
              <a:lumMod val="75000"/>
              <a:alpha val="40000"/>
            </a:schemeClr>
          </a:solidFill>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49" name="Group 48"/>
          <p:cNvGrpSpPr/>
          <p:nvPr/>
        </p:nvGrpSpPr>
        <p:grpSpPr>
          <a:xfrm>
            <a:off x="20421" y="-318"/>
            <a:ext cx="1952272" cy="6853571"/>
            <a:chOff x="6627813" y="195220"/>
            <a:chExt cx="1952625" cy="5678531"/>
          </a:xfrm>
          <a:solidFill>
            <a:schemeClr val="accent1"/>
          </a:solidFill>
        </p:grpSpPr>
        <p:sp>
          <p:nvSpPr>
            <p:cNvPr id="50" name="Freeform 27"/>
            <p:cNvSpPr/>
            <p:nvPr/>
          </p:nvSpPr>
          <p:spPr bwMode="auto">
            <a:xfrm>
              <a:off x="6627813" y="19522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62" name="Rectangle 61"/>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5B361E1-DD28-4F6B-AFB6-9C0C8BE31725}" type="datetimeFigureOut">
              <a:rPr lang="ar-EG" smtClean="0"/>
              <a:t>26/05/1442</a:t>
            </a:fld>
            <a:endParaRPr lang="ar-EG"/>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EG"/>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059FDBA9-3064-4793-8917-556E343ABF64}" type="slidenum">
              <a:rPr lang="ar-EG" smtClean="0"/>
              <a:t>‹#›</a:t>
            </a:fld>
            <a:endParaRPr lang="ar-EG"/>
          </a:p>
        </p:txBody>
      </p:sp>
    </p:spTree>
    <p:extLst>
      <p:ext uri="{BB962C8B-B14F-4D97-AF65-F5344CB8AC3E}">
        <p14:creationId xmlns:p14="http://schemas.microsoft.com/office/powerpoint/2010/main" val="3692012688"/>
      </p:ext>
    </p:extLst>
  </p:cSld>
  <p:clrMap bg1="dk1" tx1="lt1" bg2="dk2" tx2="lt2" accent1="accent1" accent2="accent2" accent3="accent3" accent4="accent4" accent5="accent5" accent6="accent6" hlink="hlink" folHlink="folHlink"/>
  <p:sldLayoutIdLst>
    <p:sldLayoutId id="2147484199" r:id="rId1"/>
    <p:sldLayoutId id="2147484200" r:id="rId2"/>
    <p:sldLayoutId id="2147484201" r:id="rId3"/>
    <p:sldLayoutId id="2147484202" r:id="rId4"/>
    <p:sldLayoutId id="2147484203" r:id="rId5"/>
    <p:sldLayoutId id="2147484204" r:id="rId6"/>
    <p:sldLayoutId id="2147484205" r:id="rId7"/>
    <p:sldLayoutId id="2147484206" r:id="rId8"/>
    <p:sldLayoutId id="2147484207" r:id="rId9"/>
    <p:sldLayoutId id="2147484208" r:id="rId10"/>
    <p:sldLayoutId id="2147484209" r:id="rId11"/>
    <p:sldLayoutId id="2147484210" r:id="rId12"/>
    <p:sldLayoutId id="2147484211" r:id="rId13"/>
    <p:sldLayoutId id="2147484212" r:id="rId14"/>
    <p:sldLayoutId id="2147484213" r:id="rId15"/>
    <p:sldLayoutId id="2147484214" r:id="rId16"/>
  </p:sldLayoutIdLst>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09601"/>
            <a:ext cx="7772400" cy="1456267"/>
          </a:xfrm>
          <a:prstGeom prst="rect">
            <a:avLst/>
          </a:prstGeom>
          <a:effectLst/>
        </p:spPr>
        <p:txBody>
          <a:bodyPr vert="horz" lIns="91440" tIns="45720" rIns="91440" bIns="45720" rtlCol="0" anchor="ctr">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457200" y="2142068"/>
            <a:ext cx="7772400" cy="3649133"/>
          </a:xfrm>
          <a:prstGeom prst="rect">
            <a:avLst/>
          </a:prstGeom>
        </p:spPr>
        <p:txBody>
          <a:bodyPr vert="horz" lIns="91440" tIns="45720" rIns="91440" bIns="45720" rtlCol="0"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6523712" y="5870576"/>
            <a:ext cx="1212173"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5B361E1-DD28-4F6B-AFB6-9C0C8BE31725}" type="datetimeFigureOut">
              <a:rPr lang="ar-EG" smtClean="0"/>
              <a:t>26/05/1442</a:t>
            </a:fld>
            <a:endParaRPr lang="ar-EG"/>
          </a:p>
        </p:txBody>
      </p:sp>
      <p:sp>
        <p:nvSpPr>
          <p:cNvPr id="5" name="Footer Placeholder 4"/>
          <p:cNvSpPr>
            <a:spLocks noGrp="1"/>
          </p:cNvSpPr>
          <p:nvPr>
            <p:ph type="ftr" sz="quarter" idx="3"/>
          </p:nvPr>
        </p:nvSpPr>
        <p:spPr>
          <a:xfrm>
            <a:off x="457200" y="5870576"/>
            <a:ext cx="5990311"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ar-EG"/>
          </a:p>
        </p:txBody>
      </p:sp>
      <p:sp>
        <p:nvSpPr>
          <p:cNvPr id="6" name="Slide Number Placeholder 5"/>
          <p:cNvSpPr>
            <a:spLocks noGrp="1"/>
          </p:cNvSpPr>
          <p:nvPr>
            <p:ph type="sldNum" sz="quarter" idx="4"/>
          </p:nvPr>
        </p:nvSpPr>
        <p:spPr>
          <a:xfrm>
            <a:off x="7812085" y="5870576"/>
            <a:ext cx="417516"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59FDBA9-3064-4793-8917-556E343ABF64}" type="slidenum">
              <a:rPr lang="ar-EG" smtClean="0"/>
              <a:t>‹#›</a:t>
            </a:fld>
            <a:endParaRPr lang="ar-EG"/>
          </a:p>
        </p:txBody>
      </p:sp>
    </p:spTree>
    <p:extLst>
      <p:ext uri="{BB962C8B-B14F-4D97-AF65-F5344CB8AC3E}">
        <p14:creationId xmlns:p14="http://schemas.microsoft.com/office/powerpoint/2010/main" val="53253672"/>
      </p:ext>
    </p:extLst>
  </p:cSld>
  <p:clrMap bg1="dk1" tx1="lt1" bg2="dk2" tx2="lt2" accent1="accent1" accent2="accent2" accent3="accent3" accent4="accent4" accent5="accent5" accent6="accent6" hlink="hlink" folHlink="folHlink"/>
  <p:sldLayoutIdLst>
    <p:sldLayoutId id="2147484335" r:id="rId1"/>
    <p:sldLayoutId id="2147484336" r:id="rId2"/>
    <p:sldLayoutId id="2147484337" r:id="rId3"/>
    <p:sldLayoutId id="2147484338" r:id="rId4"/>
    <p:sldLayoutId id="2147484339" r:id="rId5"/>
    <p:sldLayoutId id="2147484340" r:id="rId6"/>
    <p:sldLayoutId id="2147484341" r:id="rId7"/>
    <p:sldLayoutId id="2147484342" r:id="rId8"/>
    <p:sldLayoutId id="2147484343" r:id="rId9"/>
    <p:sldLayoutId id="2147484344" r:id="rId10"/>
    <p:sldLayoutId id="2147484345" r:id="rId11"/>
    <p:sldLayoutId id="2147484346" r:id="rId12"/>
    <p:sldLayoutId id="2147484347" r:id="rId13"/>
    <p:sldLayoutId id="2147484348" r:id="rId14"/>
    <p:sldLayoutId id="2147484349" r:id="rId15"/>
    <p:sldLayoutId id="2147484350" r:id="rId16"/>
    <p:sldLayoutId id="2147484351" r:id="rId17"/>
  </p:sldLayoutIdLst>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780927"/>
            <a:ext cx="4158208" cy="1477328"/>
          </a:xfrm>
          <a:prstGeom prst="rect">
            <a:avLst/>
          </a:prstGeom>
        </p:spPr>
        <p:txBody>
          <a:bodyPr wrap="square">
            <a:spAutoFit/>
          </a:bodyPr>
          <a:lstStyle/>
          <a:p>
            <a:pPr algn="ctr" rtl="1"/>
            <a:r>
              <a:rPr lang="ar-EG" sz="3600" b="1" dirty="0"/>
              <a:t>محاضرات في قواعد البيانات</a:t>
            </a:r>
            <a:endParaRPr lang="en-US" sz="3600" dirty="0"/>
          </a:p>
          <a:p>
            <a:pPr algn="r"/>
            <a:r>
              <a:rPr lang="en-US" dirty="0"/>
              <a:t> </a:t>
            </a:r>
          </a:p>
        </p:txBody>
      </p:sp>
    </p:spTree>
    <p:extLst>
      <p:ext uri="{BB962C8B-B14F-4D97-AF65-F5344CB8AC3E}">
        <p14:creationId xmlns:p14="http://schemas.microsoft.com/office/powerpoint/2010/main" val="2163583144"/>
      </p:ext>
    </p:extLst>
  </p:cSld>
  <p:clrMapOvr>
    <a:masterClrMapping/>
  </p:clrMapOvr>
  <mc:AlternateContent xmlns:mc="http://schemas.openxmlformats.org/markup-compatibility/2006">
    <mc:Choice xmlns:p14="http://schemas.microsoft.com/office/powerpoint/2010/main" Requires="p14">
      <p:transition p14:dur="10" advClick="0">
        <p14:switch dir="l"/>
      </p:transition>
    </mc:Choice>
    <mc:Fallback>
      <p:transition advClick="0">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01520B72-94C4-4ABB-AC64-A3382705BE0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9144000" cy="6858000"/>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 xmlns:a16="http://schemas.microsoft.com/office/drawing/2014/main" id="{9A64CBFD-D6E8-4E6A-8F66-1948BED3315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57759" y="480060"/>
            <a:ext cx="842848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صورة 4">
            <a:extLst>
              <a:ext uri="{FF2B5EF4-FFF2-40B4-BE49-F238E27FC236}">
                <a16:creationId xmlns="" xmlns:a16="http://schemas.microsoft.com/office/drawing/2014/main" id="{70E81DC5-E251-412C-9B6C-42263E2B9897}"/>
              </a:ext>
            </a:extLst>
          </p:cNvPr>
          <p:cNvPicPr>
            <a:picLocks noChangeAspect="1"/>
          </p:cNvPicPr>
          <p:nvPr/>
        </p:nvPicPr>
        <p:blipFill>
          <a:blip r:embed="rId2"/>
          <a:stretch>
            <a:fillRect/>
          </a:stretch>
        </p:blipFill>
        <p:spPr>
          <a:xfrm>
            <a:off x="482600" y="1711042"/>
            <a:ext cx="8178799" cy="3435915"/>
          </a:xfrm>
          <a:prstGeom prst="rect">
            <a:avLst/>
          </a:prstGeom>
        </p:spPr>
      </p:pic>
    </p:spTree>
    <p:extLst>
      <p:ext uri="{BB962C8B-B14F-4D97-AF65-F5344CB8AC3E}">
        <p14:creationId xmlns:p14="http://schemas.microsoft.com/office/powerpoint/2010/main" val="3869570625"/>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a:extLst>
              <a:ext uri="{FF2B5EF4-FFF2-40B4-BE49-F238E27FC236}">
                <a16:creationId xmlns="" xmlns:a16="http://schemas.microsoft.com/office/drawing/2014/main" id="{5DA24413-84C8-4682-B4F2-D442D6572085}"/>
              </a:ext>
            </a:extLst>
          </p:cNvPr>
          <p:cNvSpPr/>
          <p:nvPr/>
        </p:nvSpPr>
        <p:spPr>
          <a:xfrm>
            <a:off x="467544" y="335846"/>
            <a:ext cx="8064896" cy="5632311"/>
          </a:xfrm>
          <a:prstGeom prst="rect">
            <a:avLst/>
          </a:prstGeom>
        </p:spPr>
        <p:txBody>
          <a:bodyPr wrap="square">
            <a:spAutoFit/>
          </a:bodyPr>
          <a:lstStyle/>
          <a:p>
            <a:pPr algn="r" rtl="1"/>
            <a:r>
              <a:rPr lang="ar-EG" dirty="0"/>
              <a:t>اولًا: قواعد بيانات المستخلصات والاستشهادات المرجعية:</a:t>
            </a:r>
          </a:p>
          <a:p>
            <a:pPr algn="r" rtl="1"/>
            <a:r>
              <a:rPr lang="ar-EG" dirty="0"/>
              <a:t>1-	</a:t>
            </a:r>
            <a:r>
              <a:rPr lang="en-US" dirty="0"/>
              <a:t>Scopus</a:t>
            </a:r>
          </a:p>
          <a:p>
            <a:pPr algn="r" rtl="1"/>
            <a:r>
              <a:rPr lang="en-US" dirty="0"/>
              <a:t>2-	Web of science</a:t>
            </a:r>
          </a:p>
          <a:p>
            <a:pPr algn="r" rtl="1"/>
            <a:r>
              <a:rPr lang="en-US" dirty="0"/>
              <a:t>3-	CAB abstract</a:t>
            </a:r>
          </a:p>
          <a:p>
            <a:pPr algn="r" rtl="1"/>
            <a:r>
              <a:rPr lang="en-US" dirty="0"/>
              <a:t>4-	On line Egyptological Bibliography</a:t>
            </a:r>
          </a:p>
          <a:p>
            <a:pPr algn="r" rtl="1"/>
            <a:r>
              <a:rPr lang="en-US" dirty="0"/>
              <a:t>5-	Library, Information Science, Technology Abstracts Database </a:t>
            </a:r>
          </a:p>
          <a:p>
            <a:pPr algn="r" rtl="1"/>
            <a:r>
              <a:rPr lang="en-US" dirty="0"/>
              <a:t> </a:t>
            </a:r>
            <a:r>
              <a:rPr lang="ar-EG" dirty="0"/>
              <a:t>ثانيًا: قواعد بيانات النصوص الكاملة:</a:t>
            </a:r>
          </a:p>
          <a:p>
            <a:pPr algn="r" rtl="1"/>
            <a:r>
              <a:rPr lang="ar-EG" dirty="0"/>
              <a:t>‌أ)	قواعد البيانات الشاملة (متعددة التخصصات)</a:t>
            </a:r>
          </a:p>
          <a:p>
            <a:pPr algn="r" rtl="1"/>
            <a:r>
              <a:rPr lang="ar-EG" dirty="0"/>
              <a:t>1-	</a:t>
            </a:r>
            <a:r>
              <a:rPr lang="en-US" dirty="0"/>
              <a:t>Arab World Research source</a:t>
            </a:r>
          </a:p>
          <a:p>
            <a:pPr algn="r" rtl="1"/>
            <a:r>
              <a:rPr lang="en-US" dirty="0"/>
              <a:t>2-	Britannica Digital </a:t>
            </a:r>
            <a:r>
              <a:rPr lang="en-US" dirty="0" err="1"/>
              <a:t>Leaming</a:t>
            </a:r>
            <a:endParaRPr lang="en-US" dirty="0"/>
          </a:p>
          <a:p>
            <a:pPr algn="r" rtl="1"/>
            <a:r>
              <a:rPr lang="en-US" dirty="0"/>
              <a:t>3-	Science direct </a:t>
            </a:r>
          </a:p>
          <a:p>
            <a:pPr algn="r" rtl="1"/>
            <a:r>
              <a:rPr lang="en-US" dirty="0"/>
              <a:t>4-	Springer</a:t>
            </a:r>
          </a:p>
          <a:p>
            <a:pPr algn="r" rtl="1"/>
            <a:r>
              <a:rPr lang="en-US" dirty="0"/>
              <a:t>5-	Willey</a:t>
            </a:r>
          </a:p>
          <a:p>
            <a:pPr algn="r" rtl="1"/>
            <a:r>
              <a:rPr lang="en-US" dirty="0"/>
              <a:t>6-	Emerald</a:t>
            </a:r>
          </a:p>
          <a:p>
            <a:pPr algn="r" rtl="1"/>
            <a:r>
              <a:rPr lang="en-US" dirty="0"/>
              <a:t>7-	Sage</a:t>
            </a:r>
          </a:p>
          <a:p>
            <a:pPr algn="r" rtl="1"/>
            <a:r>
              <a:rPr lang="en-US" dirty="0"/>
              <a:t>8-	</a:t>
            </a:r>
            <a:r>
              <a:rPr lang="en-US" dirty="0" err="1"/>
              <a:t>Ebsco,s</a:t>
            </a:r>
            <a:r>
              <a:rPr lang="en-US" dirty="0"/>
              <a:t> Academic search complete database</a:t>
            </a:r>
          </a:p>
          <a:p>
            <a:pPr algn="r" rtl="1"/>
            <a:r>
              <a:rPr lang="en-US" dirty="0"/>
              <a:t>9-	 </a:t>
            </a:r>
            <a:r>
              <a:rPr lang="en-US" dirty="0" err="1"/>
              <a:t>proquest</a:t>
            </a:r>
            <a:r>
              <a:rPr lang="en-US" dirty="0"/>
              <a:t> and Dissertations theses</a:t>
            </a:r>
          </a:p>
          <a:p>
            <a:pPr algn="r" rtl="1"/>
            <a:r>
              <a:rPr lang="en-US" dirty="0"/>
              <a:t>10-	</a:t>
            </a:r>
            <a:r>
              <a:rPr lang="ar-EG" dirty="0"/>
              <a:t>موسوعة الفراشة الإلكترونية.</a:t>
            </a:r>
          </a:p>
          <a:p>
            <a:pPr algn="r" rtl="1"/>
            <a:endParaRPr lang="ar-EG" dirty="0"/>
          </a:p>
          <a:p>
            <a:pPr algn="r" rtl="1"/>
            <a:r>
              <a:rPr lang="ar-EG" dirty="0"/>
              <a:t>‌	</a:t>
            </a:r>
            <a:endParaRPr lang="en-US" dirty="0"/>
          </a:p>
        </p:txBody>
      </p:sp>
    </p:spTree>
    <p:extLst>
      <p:ext uri="{BB962C8B-B14F-4D97-AF65-F5344CB8AC3E}">
        <p14:creationId xmlns:p14="http://schemas.microsoft.com/office/powerpoint/2010/main" val="1638805280"/>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 xmlns:a16="http://schemas.microsoft.com/office/drawing/2014/main" id="{C807CC68-4405-45CD-AD7A-044BDAA7B2EE}"/>
              </a:ext>
            </a:extLst>
          </p:cNvPr>
          <p:cNvSpPr/>
          <p:nvPr/>
        </p:nvSpPr>
        <p:spPr>
          <a:xfrm>
            <a:off x="2286000" y="283909"/>
            <a:ext cx="4572000" cy="6290183"/>
          </a:xfrm>
          <a:prstGeom prst="rect">
            <a:avLst/>
          </a:prstGeom>
        </p:spPr>
        <p:txBody>
          <a:bodyPr>
            <a:spAutoFit/>
          </a:bodyPr>
          <a:lstStyle/>
          <a:p>
            <a:pPr marL="342900" lvl="0" indent="-342900" algn="justLow" rtl="1">
              <a:lnSpc>
                <a:spcPct val="150000"/>
              </a:lnSpc>
              <a:spcAft>
                <a:spcPts val="0"/>
              </a:spcAft>
              <a:buFont typeface="+mj-cs"/>
              <a:buAutoNum type="arabic2Minus"/>
            </a:pPr>
            <a:r>
              <a:rPr lang="ar-EG" b="1" dirty="0">
                <a:latin typeface="Times New Roman" panose="02020603050405020304" pitchFamily="18" charset="0"/>
                <a:ea typeface="Times New Roman" panose="02020603050405020304" pitchFamily="18" charset="0"/>
                <a:cs typeface="Simplified Arabic" panose="02020603050405020304" pitchFamily="18" charset="-78"/>
              </a:rPr>
              <a:t>قواعد البيانات المتخصصة:</a:t>
            </a:r>
            <a:endParaRPr lang="en-US" dirty="0">
              <a:latin typeface="Times New Roman" panose="02020603050405020304" pitchFamily="18" charset="0"/>
              <a:ea typeface="Times New Roman" panose="02020603050405020304" pitchFamily="18" charset="0"/>
              <a:cs typeface="Simplified Arabic" panose="02020603050405020304" pitchFamily="18" charset="-78"/>
            </a:endParaRPr>
          </a:p>
          <a:p>
            <a:pPr algn="justLow" rtl="1">
              <a:lnSpc>
                <a:spcPct val="150000"/>
              </a:lnSpc>
            </a:pPr>
            <a:r>
              <a:rPr lang="ar-EG" dirty="0">
                <a:latin typeface="Times New Roman" panose="02020603050405020304" pitchFamily="18" charset="0"/>
                <a:ea typeface="Times New Roman" panose="02020603050405020304" pitchFamily="18" charset="0"/>
                <a:cs typeface="Simplified Arabic" panose="02020603050405020304" pitchFamily="18" charset="-78"/>
              </a:rPr>
              <a:t>قواعد بيانات العلوم، التكنولوجيا، الطب </a:t>
            </a:r>
            <a:r>
              <a:rPr lang="en-US" dirty="0">
                <a:latin typeface="Times New Roman" panose="02020603050405020304" pitchFamily="18" charset="0"/>
                <a:ea typeface="Times New Roman" panose="02020603050405020304" pitchFamily="18" charset="0"/>
                <a:cs typeface="Simplified Arabic" panose="02020603050405020304" pitchFamily="18" charset="-78"/>
              </a:rPr>
              <a:t>STM</a:t>
            </a:r>
          </a:p>
          <a:p>
            <a:pPr marL="342900" lvl="0" indent="-342900" algn="justLow" rtl="1">
              <a:lnSpc>
                <a:spcPct val="150000"/>
              </a:lnSpc>
              <a:spcAft>
                <a:spcPts val="0"/>
              </a:spcAft>
              <a:buFont typeface="+mj-lt"/>
              <a:buAutoNum type="arabicPeriod"/>
            </a:pPr>
            <a:r>
              <a:rPr lang="en-US" dirty="0">
                <a:latin typeface="Times New Roman" panose="02020603050405020304" pitchFamily="18" charset="0"/>
                <a:ea typeface="Times New Roman" panose="02020603050405020304" pitchFamily="18" charset="0"/>
                <a:cs typeface="Simplified Arabic" panose="02020603050405020304" pitchFamily="18" charset="-78"/>
              </a:rPr>
              <a:t>Clinical key</a:t>
            </a:r>
          </a:p>
          <a:p>
            <a:pPr marL="342900" lvl="0" indent="-342900" algn="justLow" rtl="1">
              <a:lnSpc>
                <a:spcPct val="150000"/>
              </a:lnSpc>
              <a:spcAft>
                <a:spcPts val="0"/>
              </a:spcAft>
              <a:buFont typeface="+mj-lt"/>
              <a:buAutoNum type="arabicPeriod"/>
            </a:pPr>
            <a:r>
              <a:rPr lang="en-US" dirty="0">
                <a:latin typeface="Times New Roman" panose="02020603050405020304" pitchFamily="18" charset="0"/>
                <a:ea typeface="Times New Roman" panose="02020603050405020304" pitchFamily="18" charset="0"/>
                <a:cs typeface="Simplified Arabic" panose="02020603050405020304" pitchFamily="18" charset="-78"/>
              </a:rPr>
              <a:t>the Institution of Engineering, technology (IET)</a:t>
            </a:r>
          </a:p>
          <a:p>
            <a:pPr marL="342900" lvl="0" indent="-342900" algn="justLow" rtl="1">
              <a:lnSpc>
                <a:spcPct val="150000"/>
              </a:lnSpc>
              <a:spcAft>
                <a:spcPts val="0"/>
              </a:spcAft>
              <a:buFont typeface="+mj-lt"/>
              <a:buAutoNum type="arabicPeriod"/>
            </a:pPr>
            <a:r>
              <a:rPr lang="en-US" dirty="0">
                <a:latin typeface="Times New Roman" panose="02020603050405020304" pitchFamily="18" charset="0"/>
                <a:ea typeface="Times New Roman" panose="02020603050405020304" pitchFamily="18" charset="0"/>
                <a:cs typeface="Simplified Arabic" panose="02020603050405020304" pitchFamily="18" charset="-78"/>
              </a:rPr>
              <a:t>the Institute of Electrical and Electronics Engineers (IEEE)</a:t>
            </a:r>
          </a:p>
          <a:p>
            <a:pPr algn="justLow" rtl="1">
              <a:lnSpc>
                <a:spcPct val="150000"/>
              </a:lnSpc>
            </a:pPr>
            <a:r>
              <a:rPr lang="ar-EG" b="1" dirty="0">
                <a:latin typeface="Times New Roman" panose="02020603050405020304" pitchFamily="18" charset="0"/>
                <a:ea typeface="Times New Roman" panose="02020603050405020304" pitchFamily="18" charset="0"/>
                <a:cs typeface="Simplified Arabic" panose="02020603050405020304" pitchFamily="18" charset="-78"/>
              </a:rPr>
              <a:t>قواعد بيانات العلوم الاجتماعية والإنسانية:</a:t>
            </a:r>
            <a:r>
              <a:rPr lang="ar-EG" dirty="0">
                <a:latin typeface="Times New Roman" panose="02020603050405020304" pitchFamily="18" charset="0"/>
                <a:ea typeface="Times New Roman" panose="02020603050405020304" pitchFamily="18" charset="0"/>
                <a:cs typeface="Simplified Arabic" panose="02020603050405020304" pitchFamily="18" charset="-78"/>
              </a:rPr>
              <a:t>  </a:t>
            </a:r>
            <a:endParaRPr lang="en-US" dirty="0">
              <a:latin typeface="Times New Roman" panose="02020603050405020304" pitchFamily="18" charset="0"/>
              <a:ea typeface="Times New Roman" panose="02020603050405020304" pitchFamily="18" charset="0"/>
              <a:cs typeface="Simplified Arabic" panose="02020603050405020304" pitchFamily="18" charset="-78"/>
            </a:endParaRPr>
          </a:p>
          <a:p>
            <a:pPr marL="342900" lvl="0" indent="-342900" algn="justLow" rtl="1">
              <a:lnSpc>
                <a:spcPct val="150000"/>
              </a:lnSpc>
              <a:spcAft>
                <a:spcPts val="0"/>
              </a:spcAft>
              <a:buFont typeface="+mj-lt"/>
              <a:buAutoNum type="arabicPeriod"/>
            </a:pPr>
            <a:r>
              <a:rPr lang="en-US" dirty="0">
                <a:latin typeface="Times New Roman" panose="02020603050405020304" pitchFamily="18" charset="0"/>
                <a:ea typeface="Times New Roman" panose="02020603050405020304" pitchFamily="18" charset="0"/>
                <a:cs typeface="Simplified Arabic" panose="02020603050405020304" pitchFamily="18" charset="-78"/>
              </a:rPr>
              <a:t>Lexis Nexis</a:t>
            </a:r>
          </a:p>
          <a:p>
            <a:pPr marL="342900" lvl="0" indent="-342900" algn="justLow" rtl="1">
              <a:lnSpc>
                <a:spcPct val="150000"/>
              </a:lnSpc>
              <a:spcAft>
                <a:spcPts val="0"/>
              </a:spcAft>
              <a:buFont typeface="+mj-lt"/>
              <a:buAutoNum type="arabicPeriod"/>
            </a:pPr>
            <a:r>
              <a:rPr lang="en-US" dirty="0">
                <a:latin typeface="Times New Roman" panose="02020603050405020304" pitchFamily="18" charset="0"/>
                <a:ea typeface="Times New Roman" panose="02020603050405020304" pitchFamily="18" charset="0"/>
                <a:cs typeface="Simplified Arabic" panose="02020603050405020304" pitchFamily="18" charset="-78"/>
              </a:rPr>
              <a:t>Cambridge university press</a:t>
            </a:r>
          </a:p>
          <a:p>
            <a:pPr marL="342900" lvl="0" indent="-342900" algn="justLow" rtl="1">
              <a:lnSpc>
                <a:spcPct val="150000"/>
              </a:lnSpc>
              <a:spcAft>
                <a:spcPts val="0"/>
              </a:spcAft>
              <a:buFont typeface="+mj-lt"/>
              <a:buAutoNum type="arabicPeriod"/>
            </a:pPr>
            <a:r>
              <a:rPr lang="en-US" dirty="0">
                <a:latin typeface="Times New Roman" panose="02020603050405020304" pitchFamily="18" charset="0"/>
                <a:ea typeface="Times New Roman" panose="02020603050405020304" pitchFamily="18" charset="0"/>
                <a:cs typeface="Simplified Arabic" panose="02020603050405020304" pitchFamily="18" charset="-78"/>
              </a:rPr>
              <a:t>One click Digital</a:t>
            </a:r>
          </a:p>
          <a:p>
            <a:pPr marL="342900" lvl="0" indent="-342900" algn="justLow" rtl="1">
              <a:lnSpc>
                <a:spcPct val="150000"/>
              </a:lnSpc>
              <a:spcAft>
                <a:spcPts val="0"/>
              </a:spcAft>
              <a:buFont typeface="+mj-lt"/>
              <a:buAutoNum type="arabicPeriod"/>
            </a:pPr>
            <a:r>
              <a:rPr lang="en-US" dirty="0">
                <a:latin typeface="Times New Roman" panose="02020603050405020304" pitchFamily="18" charset="0"/>
                <a:ea typeface="Times New Roman" panose="02020603050405020304" pitchFamily="18" charset="0"/>
                <a:cs typeface="Simplified Arabic" panose="02020603050405020304" pitchFamily="18" charset="-78"/>
              </a:rPr>
              <a:t>Eric database</a:t>
            </a:r>
          </a:p>
          <a:p>
            <a:pPr marL="342900" lvl="0" indent="-342900" algn="justLow" rtl="1">
              <a:lnSpc>
                <a:spcPct val="150000"/>
              </a:lnSpc>
              <a:spcAft>
                <a:spcPts val="0"/>
              </a:spcAft>
              <a:buFont typeface="+mj-lt"/>
              <a:buAutoNum type="arabicPeriod"/>
            </a:pPr>
            <a:r>
              <a:rPr lang="en-US" dirty="0">
                <a:latin typeface="Times New Roman" panose="02020603050405020304" pitchFamily="18" charset="0"/>
                <a:ea typeface="Times New Roman" panose="02020603050405020304" pitchFamily="18" charset="0"/>
                <a:cs typeface="Simplified Arabic" panose="02020603050405020304" pitchFamily="18" charset="-78"/>
              </a:rPr>
              <a:t>Doctrinal plus</a:t>
            </a:r>
          </a:p>
          <a:p>
            <a:pPr marL="342900" lvl="0" indent="-342900" algn="justLow" rtl="1">
              <a:lnSpc>
                <a:spcPct val="150000"/>
              </a:lnSpc>
              <a:spcAft>
                <a:spcPts val="0"/>
              </a:spcAft>
              <a:buFont typeface="+mj-lt"/>
              <a:buAutoNum type="arabicPeriod"/>
            </a:pPr>
            <a:r>
              <a:rPr lang="en-US" dirty="0" err="1">
                <a:latin typeface="Times New Roman" panose="02020603050405020304" pitchFamily="18" charset="0"/>
                <a:ea typeface="Times New Roman" panose="02020603050405020304" pitchFamily="18" charset="0"/>
                <a:cs typeface="Simplified Arabic" panose="02020603050405020304" pitchFamily="18" charset="-78"/>
              </a:rPr>
              <a:t>Jstor</a:t>
            </a:r>
            <a:endParaRPr lang="en-US" dirty="0">
              <a:latin typeface="Times New Roman" panose="02020603050405020304" pitchFamily="18" charset="0"/>
              <a:ea typeface="Times New Roman" panose="02020603050405020304" pitchFamily="18" charset="0"/>
              <a:cs typeface="Simplified Arabic" panose="02020603050405020304" pitchFamily="18" charset="-78"/>
            </a:endParaRPr>
          </a:p>
          <a:p>
            <a:pPr marL="342900" lvl="0" indent="-342900" algn="justLow" rtl="1">
              <a:lnSpc>
                <a:spcPct val="150000"/>
              </a:lnSpc>
              <a:spcAft>
                <a:spcPts val="0"/>
              </a:spcAft>
              <a:buFont typeface="+mj-lt"/>
              <a:buAutoNum type="arabicPeriod"/>
            </a:pPr>
            <a:r>
              <a:rPr lang="ar-EG" dirty="0">
                <a:latin typeface="Times New Roman" panose="02020603050405020304" pitchFamily="18" charset="0"/>
                <a:ea typeface="Times New Roman" panose="02020603050405020304" pitchFamily="18" charset="0"/>
                <a:cs typeface="Simplified Arabic" panose="02020603050405020304" pitchFamily="18" charset="-78"/>
              </a:rPr>
              <a:t>قواعد البيانات دار المنظومة.</a:t>
            </a:r>
            <a:endParaRPr lang="en-US" dirty="0">
              <a:latin typeface="Times New Roman" panose="02020603050405020304" pitchFamily="18" charset="0"/>
              <a:ea typeface="Times New Roman" panose="02020603050405020304" pitchFamily="18" charset="0"/>
              <a:cs typeface="Simplified Arabic" panose="02020603050405020304" pitchFamily="18" charset="-78"/>
            </a:endParaRPr>
          </a:p>
        </p:txBody>
      </p:sp>
    </p:spTree>
    <p:extLst>
      <p:ext uri="{BB962C8B-B14F-4D97-AF65-F5344CB8AC3E}">
        <p14:creationId xmlns:p14="http://schemas.microsoft.com/office/powerpoint/2010/main" val="505910753"/>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1582341"/>
            <a:ext cx="8064896" cy="3416320"/>
          </a:xfrm>
          <a:prstGeom prst="rect">
            <a:avLst/>
          </a:prstGeom>
        </p:spPr>
        <p:txBody>
          <a:bodyPr wrap="square">
            <a:spAutoFit/>
          </a:bodyPr>
          <a:lstStyle/>
          <a:p>
            <a:pPr algn="r" rtl="1"/>
            <a:r>
              <a:rPr lang="ar-EG" sz="2400" dirty="0"/>
              <a:t>وتتعدد أساليب وطرق البحث عن المعلومات داخل النظم الآلية كما يأتي:</a:t>
            </a:r>
            <a:endParaRPr lang="en-US" sz="2400" dirty="0"/>
          </a:p>
          <a:p>
            <a:pPr lvl="0" algn="r" rtl="1"/>
            <a:r>
              <a:rPr lang="ar-EG" sz="2400" dirty="0"/>
              <a:t> </a:t>
            </a:r>
            <a:r>
              <a:rPr lang="ar-EG" sz="2400" b="1" dirty="0"/>
              <a:t>البحث البسيط:</a:t>
            </a:r>
            <a:r>
              <a:rPr lang="ar-EG" sz="2400" dirty="0"/>
              <a:t> هي خانة للبحث تعتمد على مهارة ومعرفة الباحث عن المعلومات تستخدم في حالات البحث السريعة والبسيطة في محتواها.</a:t>
            </a:r>
            <a:endParaRPr lang="en-US" sz="2400" dirty="0"/>
          </a:p>
          <a:p>
            <a:pPr lvl="0" algn="r" rtl="1"/>
            <a:r>
              <a:rPr lang="ar-EG" sz="2400" b="1" dirty="0"/>
              <a:t>البحث المتقدم:</a:t>
            </a:r>
            <a:r>
              <a:rPr lang="ar-EG" sz="2400" dirty="0"/>
              <a:t> تستخدم بعض محركات البحث القوائم المنسدلة بغرض توفير خصائص مقدم للبحث ومن ذلك اللغة أو الجانب الزمني للبحث والتي تهدف إلى تقليل نتائج البحث أو زيادة دقة النتائج المسترجعة وبالتالي تقليل الزمن المستغرق في البحث عن  الهدف.</a:t>
            </a:r>
            <a:endParaRPr lang="en-US" sz="2400" dirty="0"/>
          </a:p>
          <a:p>
            <a:pPr lvl="0" algn="r" rtl="1"/>
            <a:r>
              <a:rPr lang="ar-EG" sz="2400" b="1" dirty="0"/>
              <a:t>البحث بالتصفح:</a:t>
            </a:r>
            <a:r>
              <a:rPr lang="ar-EG" sz="2400" dirty="0"/>
              <a:t> يستخدم في حالة عدم قدرة المستفيد صياغة استفساره أو استدعاء مصطلحات تعبر عن احتياجه من الذاكرة.</a:t>
            </a:r>
            <a:endParaRPr lang="en-US" dirty="0"/>
          </a:p>
        </p:txBody>
      </p:sp>
    </p:spTree>
    <p:extLst>
      <p:ext uri="{BB962C8B-B14F-4D97-AF65-F5344CB8AC3E}">
        <p14:creationId xmlns:p14="http://schemas.microsoft.com/office/powerpoint/2010/main" val="3608432494"/>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a:extLst>
              <a:ext uri="{FF2B5EF4-FFF2-40B4-BE49-F238E27FC236}">
                <a16:creationId xmlns="" xmlns:a16="http://schemas.microsoft.com/office/drawing/2014/main" id="{4AA35BE6-4A8E-4D36-8CC4-163F0FA68398}"/>
              </a:ext>
            </a:extLst>
          </p:cNvPr>
          <p:cNvSpPr/>
          <p:nvPr/>
        </p:nvSpPr>
        <p:spPr>
          <a:xfrm>
            <a:off x="2286000" y="548680"/>
            <a:ext cx="5382344" cy="4647426"/>
          </a:xfrm>
          <a:prstGeom prst="rect">
            <a:avLst/>
          </a:prstGeom>
        </p:spPr>
        <p:txBody>
          <a:bodyPr wrap="square">
            <a:spAutoFit/>
          </a:bodyPr>
          <a:lstStyle/>
          <a:p>
            <a:pPr algn="r" rtl="1"/>
            <a:r>
              <a:rPr lang="ar-EG" sz="4400" dirty="0"/>
              <a:t>التسجيل في بنك المعرفة:</a:t>
            </a:r>
          </a:p>
          <a:p>
            <a:pPr algn="r" rtl="1"/>
            <a:r>
              <a:rPr lang="ar-EG" sz="2800" dirty="0"/>
              <a:t>ويتم تسجيل الدخول على بنك المعرفة من خلال الدخول على الرابط الرسمي للموقع وهو   </a:t>
            </a:r>
            <a:r>
              <a:rPr lang="en-US" sz="2800" dirty="0"/>
              <a:t>www.ekb.eg</a:t>
            </a:r>
          </a:p>
          <a:p>
            <a:pPr algn="r" rtl="1"/>
            <a:r>
              <a:rPr lang="ar-EG" sz="2800" dirty="0"/>
              <a:t>سوف يقوم بفتح أربع اختيارات للتسجيل أما أن تسجل </a:t>
            </a:r>
            <a:r>
              <a:rPr lang="ar-EG" sz="2800" dirty="0" err="1"/>
              <a:t>كقارىء</a:t>
            </a:r>
            <a:r>
              <a:rPr lang="ar-EG" sz="2800" dirty="0"/>
              <a:t> أو كباحث أو كطلاب أو معلمين أو بوابة الأطفال</a:t>
            </a:r>
          </a:p>
          <a:p>
            <a:pPr algn="r" rtl="1"/>
            <a:r>
              <a:rPr lang="ar-SA" sz="2800" dirty="0"/>
              <a:t>نختار بوابة الباحثين</a:t>
            </a:r>
            <a:r>
              <a:rPr lang="en-US" sz="2800" dirty="0"/>
              <a:t>- </a:t>
            </a:r>
            <a:r>
              <a:rPr lang="ar-SA" sz="2800" dirty="0"/>
              <a:t>سوف تفتح معنا صفحة ونكتب بها المعلومات الشخصية والوظيفية المطلوبة</a:t>
            </a:r>
            <a:endParaRPr lang="ar-EG" sz="2800" dirty="0"/>
          </a:p>
        </p:txBody>
      </p:sp>
    </p:spTree>
    <p:extLst>
      <p:ext uri="{BB962C8B-B14F-4D97-AF65-F5344CB8AC3E}">
        <p14:creationId xmlns:p14="http://schemas.microsoft.com/office/powerpoint/2010/main" val="3349013680"/>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9552" y="797511"/>
            <a:ext cx="8424936" cy="3508653"/>
          </a:xfrm>
          <a:prstGeom prst="rect">
            <a:avLst/>
          </a:prstGeom>
        </p:spPr>
        <p:txBody>
          <a:bodyPr wrap="square">
            <a:spAutoFit/>
          </a:bodyPr>
          <a:lstStyle/>
          <a:p>
            <a:pPr algn="r" rtl="1"/>
            <a:r>
              <a:rPr lang="ar-EG" b="1" dirty="0"/>
              <a:t>محاضرات في قواعد البيانات</a:t>
            </a:r>
            <a:endParaRPr lang="en-US" dirty="0"/>
          </a:p>
          <a:p>
            <a:pPr algn="r"/>
            <a:r>
              <a:rPr lang="en-US" dirty="0"/>
              <a:t> </a:t>
            </a:r>
          </a:p>
          <a:p>
            <a:pPr algn="r" rtl="1"/>
            <a:r>
              <a:rPr lang="ar-EG" b="1" dirty="0"/>
              <a:t>أولًا : تعريف قواعد البيانات </a:t>
            </a:r>
          </a:p>
          <a:p>
            <a:pPr algn="r" rtl="1"/>
            <a:r>
              <a:rPr lang="ar-EG" dirty="0"/>
              <a:t>قاعدة البيانات هي تجميع أكبر قدر من البيانات والمعلومات وغيرها من المدخلات التي يتم تجميعها وتنظيمها بشكل منظم وبطريقة منهجية، بالشكل الذي يساعد في الوصول إليها من خلال الاستعانة بالطرق الرقمية.</a:t>
            </a:r>
          </a:p>
          <a:p>
            <a:pPr algn="r" rtl="1"/>
            <a:r>
              <a:rPr lang="ar-EG" dirty="0"/>
              <a:t>قاعدة البيانات هي مجموعة من المعلومات التي يتم تنظيمها بحيث يمكن الوصول إليها بسهولة لإدارتها وتحديثها.</a:t>
            </a:r>
            <a:endParaRPr lang="en-US" dirty="0"/>
          </a:p>
          <a:p>
            <a:pPr algn="r" rtl="1"/>
            <a:endParaRPr lang="en-US" dirty="0"/>
          </a:p>
          <a:p>
            <a:pPr algn="r" rtl="1"/>
            <a:r>
              <a:rPr lang="ar-EG" sz="2000" dirty="0"/>
              <a:t>وقواعد البيانات هي ملف رقمي ضخم يحتوى على معلومات رقمية ويتم تحديثه، بصفة منتظمة (إرشاد ببليوجرافية، مستخلصات، النصوص الكاملة للوثائق، المداخل الدلالية، الصور، والإحصائيات....</a:t>
            </a:r>
            <a:r>
              <a:rPr lang="ar-EG" dirty="0"/>
              <a:t>إلخ) المتصلة بمجال </a:t>
            </a:r>
            <a:r>
              <a:rPr lang="ar-EG" dirty="0" smtClean="0"/>
              <a:t>موضوعي معين</a:t>
            </a:r>
            <a:endParaRPr lang="en-US" dirty="0"/>
          </a:p>
        </p:txBody>
      </p:sp>
    </p:spTree>
    <p:extLst>
      <p:ext uri="{BB962C8B-B14F-4D97-AF65-F5344CB8AC3E}">
        <p14:creationId xmlns:p14="http://schemas.microsoft.com/office/powerpoint/2010/main" val="163714906"/>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335846"/>
            <a:ext cx="7776864" cy="5539978"/>
          </a:xfrm>
          <a:prstGeom prst="rect">
            <a:avLst/>
          </a:prstGeom>
        </p:spPr>
        <p:txBody>
          <a:bodyPr wrap="square">
            <a:spAutoFit/>
          </a:bodyPr>
          <a:lstStyle/>
          <a:p>
            <a:pPr algn="r" rtl="1"/>
            <a:r>
              <a:rPr lang="ar-EG" sz="2800" dirty="0"/>
              <a:t>وهذا وتعددون المترادفات لمصطلح قواعد البيانات والتي تؤدي نفس المعني منها على سبيل المثال:</a:t>
            </a:r>
            <a:endParaRPr lang="en-US" sz="2800" dirty="0"/>
          </a:p>
          <a:p>
            <a:pPr lvl="0" algn="r" rtl="1"/>
            <a:r>
              <a:rPr lang="ar-EG" sz="2800" dirty="0"/>
              <a:t>مراصد البيانات.</a:t>
            </a:r>
            <a:endParaRPr lang="en-US" sz="2800" dirty="0"/>
          </a:p>
          <a:p>
            <a:pPr lvl="0" algn="r" rtl="1"/>
            <a:r>
              <a:rPr lang="ar-EG" sz="2800" dirty="0"/>
              <a:t>مرافق البيانات.</a:t>
            </a:r>
            <a:endParaRPr lang="en-US" sz="2800" dirty="0"/>
          </a:p>
          <a:p>
            <a:pPr lvl="0" algn="r" rtl="1"/>
            <a:r>
              <a:rPr lang="ar-EG" sz="2800" dirty="0"/>
              <a:t>مراصد المعلومات.</a:t>
            </a:r>
            <a:endParaRPr lang="en-US" sz="2800" dirty="0"/>
          </a:p>
          <a:p>
            <a:pPr lvl="0" algn="r" rtl="1"/>
            <a:r>
              <a:rPr lang="ar-EG" sz="2800" dirty="0"/>
              <a:t>قواعد المعطيات.</a:t>
            </a:r>
            <a:endParaRPr lang="en-US" sz="2800" dirty="0"/>
          </a:p>
          <a:p>
            <a:pPr lvl="0" algn="r" rtl="1"/>
            <a:r>
              <a:rPr lang="ar-EG" sz="2800" dirty="0"/>
              <a:t>بنوك المعلومات.</a:t>
            </a:r>
            <a:endParaRPr lang="en-US" sz="2800" dirty="0"/>
          </a:p>
          <a:p>
            <a:pPr algn="r" rtl="1"/>
            <a:r>
              <a:rPr lang="ar-EG" sz="2800" dirty="0"/>
              <a:t>وكل هذه المصطلحات تعبر عن معنى واحد وهو توافر مجموعة من البيانات المحملة على حاسب كبير يمكن الاتصال به والدخول عليه في عملية تفاعلية معه للحصول على بيانات تلبي استفسارات المستفيدين..</a:t>
            </a:r>
            <a:endParaRPr lang="en-US" sz="2800" dirty="0"/>
          </a:p>
          <a:p>
            <a:pPr rtl="1"/>
            <a:r>
              <a:rPr lang="ar-EG" dirty="0" smtClean="0"/>
              <a:t>.</a:t>
            </a:r>
            <a:endParaRPr lang="en-US" dirty="0"/>
          </a:p>
        </p:txBody>
      </p:sp>
    </p:spTree>
    <p:extLst>
      <p:ext uri="{BB962C8B-B14F-4D97-AF65-F5344CB8AC3E}">
        <p14:creationId xmlns:p14="http://schemas.microsoft.com/office/powerpoint/2010/main" val="2380401203"/>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14919"/>
            <a:ext cx="8568952" cy="3108543"/>
          </a:xfrm>
          <a:prstGeom prst="rect">
            <a:avLst/>
          </a:prstGeom>
        </p:spPr>
        <p:txBody>
          <a:bodyPr wrap="square">
            <a:spAutoFit/>
          </a:bodyPr>
          <a:lstStyle/>
          <a:p>
            <a:pPr algn="r" rtl="1"/>
            <a:r>
              <a:rPr lang="ar-EG" sz="2800" dirty="0"/>
              <a:t>وفي مصر تم إنشاء تجمع المكتبات الجامعية المصرية </a:t>
            </a:r>
            <a:r>
              <a:rPr lang="en-US" sz="2800" dirty="0"/>
              <a:t>(EULC)</a:t>
            </a:r>
            <a:r>
              <a:rPr lang="ar-EG" sz="2800" dirty="0"/>
              <a:t> التابع للمجلس الأعلى للجامعات والذي بادر باقتناء مجموعة قواعد بيانات ببليوجرافية ونصية وعدد من المجلات الالكترونية بدأ إتاحتها للباحثين بالجامعات المصرية منذ عام 2006 تم بدأ في الظهور مشروع بنك المعرفة المصري وهي مكتبة عملاقة تضم العديد من قواعد البيانات وإتاحتها للمستفيدين</a:t>
            </a:r>
            <a:endParaRPr lang="en-US" sz="2800" dirty="0"/>
          </a:p>
        </p:txBody>
      </p:sp>
    </p:spTree>
    <p:extLst>
      <p:ext uri="{BB962C8B-B14F-4D97-AF65-F5344CB8AC3E}">
        <p14:creationId xmlns:p14="http://schemas.microsoft.com/office/powerpoint/2010/main" val="2303521641"/>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889844"/>
            <a:ext cx="8136904" cy="5262979"/>
          </a:xfrm>
          <a:prstGeom prst="rect">
            <a:avLst/>
          </a:prstGeom>
        </p:spPr>
        <p:txBody>
          <a:bodyPr wrap="square">
            <a:spAutoFit/>
          </a:bodyPr>
          <a:lstStyle/>
          <a:p>
            <a:pPr algn="r" rtl="1"/>
            <a:r>
              <a:rPr lang="ar-EG" sz="2400" b="1" dirty="0"/>
              <a:t>أهمية قواعد البيانات:</a:t>
            </a:r>
            <a:endParaRPr lang="en-US" sz="2400" dirty="0"/>
          </a:p>
          <a:p>
            <a:pPr algn="r" rtl="1"/>
            <a:r>
              <a:rPr lang="ar-EG" sz="2400" dirty="0"/>
              <a:t>	</a:t>
            </a:r>
            <a:endParaRPr lang="en-US" sz="2400" dirty="0"/>
          </a:p>
          <a:p>
            <a:pPr algn="r" rtl="1"/>
            <a:r>
              <a:rPr lang="ar-EG" sz="2400" dirty="0"/>
              <a:t>	وتتلخص اهمية قواعد البيانات في:</a:t>
            </a:r>
            <a:endParaRPr lang="en-US" sz="2400" dirty="0"/>
          </a:p>
          <a:p>
            <a:pPr lvl="0" algn="r" rtl="1"/>
            <a:r>
              <a:rPr lang="ar-EG" sz="2400" dirty="0"/>
              <a:t>تخزين جميع البيانات بكافة الأنشطة لجهة ما بطرق متكاملة ودقيقة وتصنيف وتنظيم هذه البيانات بحيث يسهل استرجاعها في المستقبل.</a:t>
            </a:r>
            <a:endParaRPr lang="en-US" sz="2400" dirty="0"/>
          </a:p>
          <a:p>
            <a:pPr lvl="0" algn="r" rtl="1"/>
            <a:r>
              <a:rPr lang="ar-EG" sz="2400" dirty="0"/>
              <a:t>متابعة التغيرات التي تحدث في البيانات المخزنة وإدخال التعديلات اللازمة عليها، حتي تكون دائمًا في الصورة الملائمة لاستخدامها فور طلبها.</a:t>
            </a:r>
            <a:endParaRPr lang="en-US" sz="2400" dirty="0"/>
          </a:p>
          <a:p>
            <a:pPr lvl="0" algn="r" rtl="1"/>
            <a:r>
              <a:rPr lang="ar-EG" sz="2400" dirty="0"/>
              <a:t>تخزين كم هائل من البيانات التي تتجاوز الإمكانات البشرية في تذكر تفاصيلها ومن ثم إجراء بعض العمليات والمعالجات التي يستحيل تنفيذها يدويًا.</a:t>
            </a:r>
            <a:endParaRPr lang="en-US" sz="2400" dirty="0"/>
          </a:p>
          <a:p>
            <a:pPr lvl="0" algn="r" rtl="1"/>
            <a:r>
              <a:rPr lang="ar-EG" sz="2400" dirty="0"/>
              <a:t>تساعد على تخزين البيانات بطريقة متكاملة، بمعني الربط بين النوعيات المختلفة البيانات المعبرة عن كافة الأنشطة</a:t>
            </a:r>
            <a:r>
              <a:rPr lang="ar-EG" dirty="0"/>
              <a:t>.</a:t>
            </a:r>
            <a:endParaRPr lang="en-US" dirty="0"/>
          </a:p>
        </p:txBody>
      </p:sp>
    </p:spTree>
    <p:extLst>
      <p:ext uri="{BB962C8B-B14F-4D97-AF65-F5344CB8AC3E}">
        <p14:creationId xmlns:p14="http://schemas.microsoft.com/office/powerpoint/2010/main" val="1099283102"/>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612845"/>
            <a:ext cx="8064896" cy="5632311"/>
          </a:xfrm>
          <a:prstGeom prst="rect">
            <a:avLst/>
          </a:prstGeom>
        </p:spPr>
        <p:txBody>
          <a:bodyPr wrap="square">
            <a:spAutoFit/>
          </a:bodyPr>
          <a:lstStyle/>
          <a:p>
            <a:pPr algn="r" rtl="1"/>
            <a:r>
              <a:rPr lang="ar-EG" sz="2400" dirty="0" smtClean="0"/>
              <a:t>عيوب قواعد البيانات</a:t>
            </a:r>
            <a:endParaRPr lang="en-US" sz="2400" dirty="0"/>
          </a:p>
          <a:p>
            <a:pPr lvl="0" algn="r" rtl="1"/>
            <a:r>
              <a:rPr lang="ar-EG" sz="2400" dirty="0"/>
              <a:t>قضايا التكلفة </a:t>
            </a:r>
            <a:r>
              <a:rPr lang="en-US" sz="2400" dirty="0"/>
              <a:t>:Cost Issues</a:t>
            </a:r>
            <a:r>
              <a:rPr lang="ar-EG" sz="2400" dirty="0"/>
              <a:t> تحميل وصيانة قاعدة بيانات أمر مكلف، لاسيما في المؤسسات الكبيرة، فضلًا عن تكاليف تدريب الأفراد لاستخدامها بطريقة صحيحة.</a:t>
            </a:r>
            <a:endParaRPr lang="en-US" sz="2400" dirty="0"/>
          </a:p>
          <a:p>
            <a:pPr lvl="0" algn="r" rtl="1"/>
            <a:r>
              <a:rPr lang="ar-EG" sz="2400" dirty="0"/>
              <a:t>قضايا أمن المعلومات  </a:t>
            </a:r>
            <a:r>
              <a:rPr lang="en-US" sz="2400" dirty="0"/>
              <a:t>Issues security</a:t>
            </a:r>
            <a:r>
              <a:rPr lang="ar-EG" sz="2400" dirty="0"/>
              <a:t>: على الرغم من توافر سبل تقييد الوصول لقواعد البيانات، من الممكن لغير المصرح لهم أن يجتازوا جميع الاحتياطات الأمنية. بالإضافة إلى ذلك، تدمير قاعدة البيانات بسبب النار، الزلازل، السرقة ومشكلات متعلقة بالأجهزة والبرامج. يمكن أن يشكل ذلك ضربة قاضية لأنشطة وأعمال المؤسسة إلا إذا كانت هناك إجراءات عمل نسخ احتياطية </a:t>
            </a:r>
            <a:r>
              <a:rPr lang="en-US" sz="2400" dirty="0"/>
              <a:t>Backup copies</a:t>
            </a:r>
            <a:r>
              <a:rPr lang="ar-EG" sz="2400" dirty="0"/>
              <a:t> باستمرار وحفظها في مكان آخر.</a:t>
            </a:r>
            <a:endParaRPr lang="en-US" sz="2400" dirty="0"/>
          </a:p>
          <a:p>
            <a:pPr algn="r" rtl="1"/>
            <a:r>
              <a:rPr lang="ar-EG" sz="2400" dirty="0"/>
              <a:t>قضايا الخصوصية </a:t>
            </a:r>
            <a:r>
              <a:rPr lang="en-US" sz="2400" dirty="0"/>
              <a:t>Issues Privacy </a:t>
            </a:r>
            <a:r>
              <a:rPr lang="ar-EG" sz="2400" dirty="0"/>
              <a:t>: قد تحتوي قواعد البيانات على معلومات يجب أن تكون بها، هذه المعلومات قد تستخدم لغير الأغراض التي جمعت من أجلها، ربما للتطفل على خصوصيات الأشخاص</a:t>
            </a:r>
            <a:endParaRPr lang="en-US" sz="2400" dirty="0"/>
          </a:p>
        </p:txBody>
      </p:sp>
    </p:spTree>
    <p:extLst>
      <p:ext uri="{BB962C8B-B14F-4D97-AF65-F5344CB8AC3E}">
        <p14:creationId xmlns:p14="http://schemas.microsoft.com/office/powerpoint/2010/main" val="627290619"/>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10800000" flipV="1">
            <a:off x="1043607" y="1021438"/>
            <a:ext cx="7632847" cy="5262979"/>
          </a:xfrm>
          <a:prstGeom prst="rect">
            <a:avLst/>
          </a:prstGeom>
        </p:spPr>
        <p:txBody>
          <a:bodyPr wrap="square">
            <a:spAutoFit/>
          </a:bodyPr>
          <a:lstStyle/>
          <a:p>
            <a:pPr algn="r" rtl="1"/>
            <a:r>
              <a:rPr lang="ar-EG" sz="2400" b="1" dirty="0"/>
              <a:t>تطوير صناعة قواعد البيانات:</a:t>
            </a:r>
            <a:endParaRPr lang="en-US" sz="2400" dirty="0"/>
          </a:p>
          <a:p>
            <a:pPr algn="r" rtl="1"/>
            <a:r>
              <a:rPr lang="ar-EG" sz="2400" b="1" dirty="0"/>
              <a:t>	</a:t>
            </a:r>
            <a:r>
              <a:rPr lang="ar-EG" sz="2400" dirty="0"/>
              <a:t>قد بدأت </a:t>
            </a:r>
            <a:r>
              <a:rPr lang="ar-EG" sz="2400" dirty="0" smtClean="0"/>
              <a:t>صناعة </a:t>
            </a:r>
            <a:r>
              <a:rPr lang="ar-EG" sz="2400" dirty="0"/>
              <a:t>قواعد البيانات من عام 1940 إلى عام 1950 في استخدام الحاسبات الإلكترونية في تطوير سبل إنتاج الببليوجرافيات والكشافات والمستخلصات في شكلها المطبوع، وتعد قواعد البيانات الببليوجرافية  من أدوات الضبط الببليوجرافي للإنتاج الفكري في جميع المجالات والتخصصات الموضوعية تلك المهمة التي ألقيت في الأساس على عاتق "مؤسسات المعلومات" بكافة أشكالها وفئاتها من المكتبات ومراكز المعلومات، حيث بدت إشكالات الإحاطة بمفردات هذا الانتاج والتعرف إلى محتواه من أصعب المشكلات التي تواجه الباحثين والمستفيدين، وقواعد البيانات الببليوجرافية تعد امتدادًا وتطويرًا لأهم تلك الأدوات وهي الببليوجرافيات والكشافات والمستخلصات . وبقدر حرص كثير من الشركات والمؤسسات- فضلًا عن الأفراد على إضفاء الطابع </a:t>
            </a:r>
            <a:r>
              <a:rPr lang="ar-EG" sz="2400" dirty="0" smtClean="0"/>
              <a:t>التجاري</a:t>
            </a:r>
            <a:endParaRPr lang="en-US" sz="2400" dirty="0"/>
          </a:p>
        </p:txBody>
      </p:sp>
    </p:spTree>
    <p:extLst>
      <p:ext uri="{BB962C8B-B14F-4D97-AF65-F5344CB8AC3E}">
        <p14:creationId xmlns:p14="http://schemas.microsoft.com/office/powerpoint/2010/main" val="1785054652"/>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361101"/>
            <a:ext cx="8208912" cy="6001643"/>
          </a:xfrm>
          <a:prstGeom prst="rect">
            <a:avLst/>
          </a:prstGeom>
        </p:spPr>
        <p:txBody>
          <a:bodyPr wrap="square">
            <a:spAutoFit/>
          </a:bodyPr>
          <a:lstStyle/>
          <a:p>
            <a:pPr algn="r" rtl="1"/>
            <a:r>
              <a:rPr lang="ar-EG" sz="2400" b="1" dirty="0"/>
              <a:t>أنواع قواعد البيانات:</a:t>
            </a:r>
            <a:endParaRPr lang="en-US" sz="2400" dirty="0"/>
          </a:p>
          <a:p>
            <a:pPr lvl="0" algn="r" rtl="1"/>
            <a:r>
              <a:rPr lang="ar-EG" sz="2400" b="1" dirty="0" smtClean="0"/>
              <a:t>قواعد </a:t>
            </a:r>
            <a:r>
              <a:rPr lang="ar-EG" sz="2400" b="1" dirty="0"/>
              <a:t>البيانات الببليوجرافية:</a:t>
            </a:r>
            <a:endParaRPr lang="en-US" sz="2400" dirty="0"/>
          </a:p>
          <a:p>
            <a:pPr algn="r" rtl="1"/>
            <a:r>
              <a:rPr lang="ar-EG" sz="2400" dirty="0"/>
              <a:t>توفر البيانات الأساسية للكتب والمقالات والتقارير والرسائل الجامعية وأوعية المعلومات الأخرى مع مستخلص عن كل مصدر معلومات في معظم الأحيان أو يمكن القول بأنها قواعد تقدم بيانات وصفية وموضوعية وتظهر بشكل كشافات ومستخلصات للمعلومات، وهي لا تمد الباحث بالنص الكامل للمعلومات، وإنما تقدم مستخلصات للتعريف بما هو منشور من مصادر عن المجال الذي يبحث عنه المستفيد.</a:t>
            </a:r>
            <a:endParaRPr lang="en-US" sz="2400" dirty="0"/>
          </a:p>
          <a:p>
            <a:pPr lvl="0" algn="r" rtl="1"/>
            <a:r>
              <a:rPr lang="ar-EG" sz="2400" b="1" dirty="0"/>
              <a:t>قواعد بيانات النصوص الكاملة:</a:t>
            </a:r>
            <a:endParaRPr lang="en-US" sz="2400" dirty="0"/>
          </a:p>
          <a:p>
            <a:pPr algn="r" rtl="1"/>
            <a:r>
              <a:rPr lang="ar-EG" sz="2400" dirty="0"/>
              <a:t>هي قواعد معلومات النصوص الكاملة التي تضم نصوص الوثائق الأصلية في شكل قابل للقراءة بواسطة الآلات، ويمكن لهذا الوثائق أن تكون مقالات دورية أو صحفًا أو نشرات إخبارية أو موسوعات أو معاجم أو غيرها من أنواع الكتب المرجعية.</a:t>
            </a:r>
            <a:endParaRPr lang="en-US" sz="2400" dirty="0"/>
          </a:p>
          <a:p>
            <a:pPr algn="r" rtl="1"/>
            <a:r>
              <a:rPr lang="ar-EG" sz="2400" dirty="0"/>
              <a:t> </a:t>
            </a:r>
            <a:endParaRPr lang="en-US" sz="2400" dirty="0"/>
          </a:p>
          <a:p>
            <a:pPr algn="r" rtl="1"/>
            <a:r>
              <a:rPr lang="ar-EG" sz="2400" dirty="0"/>
              <a:t> </a:t>
            </a:r>
            <a:endParaRPr lang="en-US" sz="2400" dirty="0"/>
          </a:p>
        </p:txBody>
      </p:sp>
    </p:spTree>
    <p:extLst>
      <p:ext uri="{BB962C8B-B14F-4D97-AF65-F5344CB8AC3E}">
        <p14:creationId xmlns:p14="http://schemas.microsoft.com/office/powerpoint/2010/main" val="2738108936"/>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04664"/>
            <a:ext cx="7920880" cy="5632311"/>
          </a:xfrm>
          <a:prstGeom prst="rect">
            <a:avLst/>
          </a:prstGeom>
        </p:spPr>
        <p:txBody>
          <a:bodyPr wrap="square">
            <a:spAutoFit/>
          </a:bodyPr>
          <a:lstStyle/>
          <a:p>
            <a:pPr algn="r" rtl="1"/>
            <a:r>
              <a:rPr lang="ar-EG" b="1" dirty="0"/>
              <a:t>قواعد البيانات من حيث البنية أو التركيب.</a:t>
            </a:r>
            <a:endParaRPr lang="en-US" dirty="0"/>
          </a:p>
          <a:p>
            <a:pPr lvl="0" algn="r" rtl="1"/>
            <a:r>
              <a:rPr lang="ar-EG" b="1" dirty="0"/>
              <a:t>قواعد البيانات الهرمية:</a:t>
            </a:r>
            <a:endParaRPr lang="en-US" dirty="0"/>
          </a:p>
          <a:p>
            <a:pPr algn="r" rtl="1"/>
            <a:r>
              <a:rPr lang="ar-EG" b="1" dirty="0"/>
              <a:t>وهي عبارة عن مجموعة مرتبة ومتكررة من نوع واحد من السجلات المركبة على هيئة شجرة أي كل سجل واحد تتفرع منه الفروع إلى سجلات وهكذا فيما يمكن تشبيهه بشجرة العائلة (الجد، الابن ، الأبناء) ، وظلت هذه الأنواع هي المستخدمة حتى ظهرت قواعد البيانات العلائقية ونظرا لقوة نظم إدارة قواعد البيانات العلائقية فقد طغت على هذا النوع.</a:t>
            </a:r>
            <a:endParaRPr lang="en-US" dirty="0"/>
          </a:p>
          <a:p>
            <a:pPr algn="r" rtl="1"/>
            <a:r>
              <a:rPr lang="ar-EG" b="1" dirty="0"/>
              <a:t>2-قواعد البيانات الشبكية</a:t>
            </a:r>
            <a:endParaRPr lang="en-US" dirty="0"/>
          </a:p>
          <a:p>
            <a:pPr algn="r" rtl="1"/>
            <a:r>
              <a:rPr lang="ar-EG" dirty="0"/>
              <a:t>يتم تخزين البيانات في الهيكل الشبكي في صورة سلاسل مترابطة من البيانات وبالتالي يمثل هذا الهيكل علاقات منطقية أكثر تعقيدا ولاتزال تستخدم قواعد البيانات الشبكية مع نظم إدارة قواعد البيانات لنظم الحاسوب الكبيرة</a:t>
            </a:r>
            <a:endParaRPr lang="en-US" dirty="0"/>
          </a:p>
          <a:p>
            <a:pPr algn="r" rtl="1"/>
            <a:r>
              <a:rPr lang="ar-EG" dirty="0"/>
              <a:t> </a:t>
            </a:r>
            <a:endParaRPr lang="en-US" dirty="0"/>
          </a:p>
          <a:p>
            <a:pPr algn="r" rtl="1"/>
            <a:r>
              <a:rPr lang="ar-EG" b="1" dirty="0"/>
              <a:t> </a:t>
            </a:r>
            <a:endParaRPr lang="en-US" dirty="0"/>
          </a:p>
          <a:p>
            <a:pPr algn="r" rtl="1"/>
            <a:r>
              <a:rPr lang="ar-EG" b="1" dirty="0"/>
              <a:t>3-قواعد البيانات العلائقية:</a:t>
            </a:r>
            <a:endParaRPr lang="en-US" dirty="0"/>
          </a:p>
          <a:p>
            <a:pPr algn="r"/>
            <a:r>
              <a:rPr lang="ar-EG" dirty="0"/>
              <a:t>تعتبر قواعد البيانات العلائقية من أهم قواعد البيانات وتتصف بأنها قاعدة بيانات يستقبلها المستخدمون على هيئة جداول يتم إنشاؤها في قاعدة البيانات وتتكون الجداول من سجلات وحقول ولذلك سميت هذه الطريقة باسم قاعدة البيانات العلائقية وهي الأكثر انتشارًا. و قاعدة البيانات العلائقية هي مجموعة من جداول البيانات تحتوي على معلومات لها علاقة ببعضها ويمكن أن تحتوي قاعدة البيانات على جدول بيانات واحد أو أكثر.</a:t>
            </a:r>
            <a:endParaRPr lang="en-US" dirty="0"/>
          </a:p>
        </p:txBody>
      </p:sp>
    </p:spTree>
    <p:extLst>
      <p:ext uri="{BB962C8B-B14F-4D97-AF65-F5344CB8AC3E}">
        <p14:creationId xmlns:p14="http://schemas.microsoft.com/office/powerpoint/2010/main" val="952198197"/>
      </p:ext>
    </p:extLst>
  </p:cSld>
  <p:clrMapOvr>
    <a:masterClrMapping/>
  </p:clrMapOvr>
  <mc:AlternateContent xmlns:mc="http://schemas.openxmlformats.org/markup-compatibility/2006" xmlns:p14="http://schemas.microsoft.com/office/powerpoint/2010/main">
    <mc:Choice Requires="p14">
      <p:transition spd="slow" p14:dur="2000">
        <p14:switch dir="l"/>
      </p:transition>
    </mc:Choice>
    <mc:Fallback xmlns="">
      <p:transition spd="slow">
        <p:fade/>
      </p:transition>
    </mc:Fallback>
  </mc:AlternateContent>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ربطة">
  <a:themeElements>
    <a:clrScheme name="أخضر مزرق">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ربطة">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F20B7C8E-B819-43F3-AAF9-EE50B1A83630}"/>
    </a:ext>
  </a:extLst>
</a:theme>
</file>

<file path=ppt/theme/theme3.xml><?xml version="1.0" encoding="utf-8"?>
<a:theme xmlns:a="http://schemas.openxmlformats.org/drawingml/2006/main" name="1_سماوي">
  <a:themeElements>
    <a:clrScheme name="سماوي">
      <a:dk1>
        <a:sysClr val="windowText" lastClr="000000"/>
      </a:dk1>
      <a:lt1>
        <a:sysClr val="window" lastClr="FFFFFF"/>
      </a:lt1>
      <a:dk2>
        <a:srgbClr val="16476F"/>
      </a:dk2>
      <a:lt2>
        <a:srgbClr val="EBEBEB"/>
      </a:lt2>
      <a:accent1>
        <a:srgbClr val="E5B458"/>
      </a:accent1>
      <a:accent2>
        <a:srgbClr val="F77754"/>
      </a:accent2>
      <a:accent3>
        <a:srgbClr val="D8507E"/>
      </a:accent3>
      <a:accent4>
        <a:srgbClr val="BC70EE"/>
      </a:accent4>
      <a:accent5>
        <a:srgbClr val="3CA2E2"/>
      </a:accent5>
      <a:accent6>
        <a:srgbClr val="91BF77"/>
      </a:accent6>
      <a:hlink>
        <a:srgbClr val="71DDAB"/>
      </a:hlink>
      <a:folHlink>
        <a:srgbClr val="A6E4C7"/>
      </a:folHlink>
    </a:clrScheme>
    <a:fontScheme name="سماوي">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سماوي">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 xmlns:thm15="http://schemas.microsoft.com/office/thememl/2012/main" name="Celestial" id="{C4BB2A3D-0E93-4C5F-B0D2-9D3FCE089CC5}" vid="{B36E0D05-787B-4C61-8268-2D6C1FBEDA32}"/>
    </a:ext>
  </a:extLst>
</a:theme>
</file>

<file path=docProps/app.xml><?xml version="1.0" encoding="utf-8"?>
<Properties xmlns="http://schemas.openxmlformats.org/officeDocument/2006/extended-properties" xmlns:vt="http://schemas.openxmlformats.org/officeDocument/2006/docPropsVTypes">
  <TotalTime>41</TotalTime>
  <Words>700</Words>
  <Application>Microsoft Office PowerPoint</Application>
  <PresentationFormat>On-screen Show (4:3)</PresentationFormat>
  <Paragraphs>88</Paragraphs>
  <Slides>14</Slides>
  <Notes>0</Notes>
  <HiddenSlides>0</HiddenSlides>
  <MMClips>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HDOfficeLightV0</vt:lpstr>
      <vt:lpstr>ربطة</vt:lpstr>
      <vt:lpstr>1_سماوي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mohamed mohamed</dc:creator>
  <cp:lastModifiedBy>mohamed mohamed</cp:lastModifiedBy>
  <cp:revision>10</cp:revision>
  <dcterms:created xsi:type="dcterms:W3CDTF">2020-12-17T10:44:10Z</dcterms:created>
  <dcterms:modified xsi:type="dcterms:W3CDTF">2021-01-09T14:46:02Z</dcterms:modified>
</cp:coreProperties>
</file>